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93" r:id="rId4"/>
    <p:sldId id="266" r:id="rId5"/>
    <p:sldId id="257" r:id="rId6"/>
    <p:sldId id="258" r:id="rId7"/>
    <p:sldId id="259" r:id="rId8"/>
    <p:sldId id="260" r:id="rId9"/>
    <p:sldId id="261" r:id="rId10"/>
    <p:sldId id="262" r:id="rId11"/>
    <p:sldId id="265" r:id="rId12"/>
    <p:sldId id="267" r:id="rId13"/>
    <p:sldId id="334" r:id="rId14"/>
    <p:sldId id="335" r:id="rId15"/>
    <p:sldId id="336" r:id="rId16"/>
    <p:sldId id="337" r:id="rId17"/>
    <p:sldId id="339" r:id="rId18"/>
    <p:sldId id="338" r:id="rId19"/>
    <p:sldId id="340" r:id="rId20"/>
    <p:sldId id="275" r:id="rId21"/>
    <p:sldId id="276" r:id="rId22"/>
    <p:sldId id="277" r:id="rId23"/>
    <p:sldId id="278" r:id="rId24"/>
    <p:sldId id="279" r:id="rId25"/>
    <p:sldId id="280" r:id="rId26"/>
    <p:sldId id="281" r:id="rId27"/>
    <p:sldId id="283" r:id="rId28"/>
    <p:sldId id="284" r:id="rId29"/>
    <p:sldId id="282" r:id="rId30"/>
    <p:sldId id="333" r:id="rId31"/>
    <p:sldId id="294" r:id="rId32"/>
    <p:sldId id="364" r:id="rId33"/>
    <p:sldId id="295" r:id="rId34"/>
    <p:sldId id="331" r:id="rId35"/>
    <p:sldId id="297" r:id="rId36"/>
    <p:sldId id="298" r:id="rId37"/>
    <p:sldId id="296" r:id="rId38"/>
    <p:sldId id="300" r:id="rId39"/>
    <p:sldId id="301" r:id="rId40"/>
    <p:sldId id="363" r:id="rId41"/>
    <p:sldId id="304" r:id="rId42"/>
    <p:sldId id="302" r:id="rId43"/>
    <p:sldId id="3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7.png"/><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7.jpe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9.png"/><Relationship Id="rId2" Type="http://schemas.microsoft.com/office/2007/relationships/media" Target="../media/media1.mp4"/><Relationship Id="rId1"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9EE256"/>
            </a:gs>
            <a:gs pos="100000">
              <a:srgbClr val="52762D"/>
            </a:gs>
          </a:gsLst>
          <a:lin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0101" y="391478"/>
            <a:ext cx="9211733" cy="1082675"/>
          </a:xfrm>
        </p:spPr>
        <p:txBody>
          <a:bodyPr/>
          <a:lstStyle/>
          <a:p>
            <a:r>
              <a:rPr lang="en-US" dirty="0"/>
              <a:t>BÁO CÁO BÀI TẬP LỚN</a:t>
            </a:r>
            <a:br>
              <a:rPr lang="en-US" dirty="0"/>
            </a:br>
            <a:r>
              <a:rPr lang="en-US" dirty="0"/>
              <a:t>NHẬP MÔN ĐIỀU KHIỂN THÔNG MINH</a:t>
            </a:r>
            <a:endParaRPr lang="en-US" dirty="0"/>
          </a:p>
        </p:txBody>
      </p:sp>
      <p:sp>
        <p:nvSpPr>
          <p:cNvPr id="3" name="Subtitle 2"/>
          <p:cNvSpPr>
            <a:spLocks noGrp="1"/>
          </p:cNvSpPr>
          <p:nvPr>
            <p:ph type="subTitle" idx="1"/>
          </p:nvPr>
        </p:nvSpPr>
        <p:spPr>
          <a:xfrm>
            <a:off x="3870325" y="1849120"/>
            <a:ext cx="7411720" cy="1752600"/>
          </a:xfrm>
        </p:spPr>
        <p:txBody>
          <a:bodyPr/>
          <a:lstStyle/>
          <a:p>
            <a:r>
              <a:rPr lang="en-US" b="1">
                <a:solidFill>
                  <a:srgbClr val="0070C0"/>
                </a:solidFill>
              </a:rPr>
              <a:t>ĐỀ TÀI:</a:t>
            </a:r>
            <a:r>
              <a:rPr lang="en-US" b="1"/>
              <a:t> Thực hiện bộ điều khiển PD mờ giữ cân bằng thanh và bóng.</a:t>
            </a:r>
            <a:endParaRPr lang="en-US" b="1"/>
          </a:p>
        </p:txBody>
      </p:sp>
      <p:sp>
        <p:nvSpPr>
          <p:cNvPr id="4" name="Text Box 3"/>
          <p:cNvSpPr txBox="1"/>
          <p:nvPr/>
        </p:nvSpPr>
        <p:spPr>
          <a:xfrm>
            <a:off x="7021830" y="3119120"/>
            <a:ext cx="4780280" cy="460375"/>
          </a:xfrm>
          <a:prstGeom prst="rect">
            <a:avLst/>
          </a:prstGeom>
          <a:noFill/>
        </p:spPr>
        <p:txBody>
          <a:bodyPr wrap="square" rtlCol="0">
            <a:spAutoFit/>
          </a:bodyPr>
          <a:p>
            <a:r>
              <a:rPr lang="en-US" sz="2400">
                <a:solidFill>
                  <a:schemeClr val="accent6">
                    <a:lumMod val="60000"/>
                    <a:lumOff val="40000"/>
                  </a:schemeClr>
                </a:solidFill>
              </a:rPr>
              <a:t>LỚP L01--- NHÓM 02 --- HK 212 </a:t>
            </a:r>
            <a:endParaRPr lang="en-US" sz="2400">
              <a:solidFill>
                <a:schemeClr val="accent6">
                  <a:lumMod val="60000"/>
                  <a:lumOff val="40000"/>
                </a:schemeClr>
              </a:solidFill>
            </a:endParaRPr>
          </a:p>
        </p:txBody>
      </p:sp>
      <p:sp>
        <p:nvSpPr>
          <p:cNvPr id="5" name="Text Box 4"/>
          <p:cNvSpPr txBox="1"/>
          <p:nvPr/>
        </p:nvSpPr>
        <p:spPr>
          <a:xfrm>
            <a:off x="6247130" y="4792345"/>
            <a:ext cx="5944870" cy="1198880"/>
          </a:xfrm>
          <a:prstGeom prst="rect">
            <a:avLst/>
          </a:prstGeom>
          <a:noFill/>
        </p:spPr>
        <p:txBody>
          <a:bodyPr wrap="square" rtlCol="0">
            <a:spAutoFit/>
          </a:bodyPr>
          <a:p>
            <a:r>
              <a:rPr lang="en-US"/>
              <a:t>Sinh viên thực hiện:</a:t>
            </a:r>
            <a:endParaRPr lang="en-US"/>
          </a:p>
          <a:p>
            <a:r>
              <a:rPr lang="en-US"/>
              <a:t>	Đoàn Huỳnh Quát _ 1914815</a:t>
            </a:r>
            <a:endParaRPr lang="en-US"/>
          </a:p>
          <a:p>
            <a:r>
              <a:rPr lang="en-US"/>
              <a:t>	Phan Thanh Huy _ 1913551</a:t>
            </a:r>
            <a:endParaRPr lang="en-US"/>
          </a:p>
          <a:p>
            <a:r>
              <a:rPr lang="en-US"/>
              <a:t>	Đỗ Ngọc Tư _ 1915846</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549275" y="3182620"/>
            <a:ext cx="10972800" cy="946785"/>
          </a:xfrm>
        </p:spPr>
        <p:txBody>
          <a:bodyPr/>
          <a:p>
            <a:pPr marL="0" indent="0" algn="ctr">
              <a:buNone/>
            </a:pPr>
            <a:r>
              <a:rPr lang="en-US" sz="5400"/>
              <a:t>2. Cơ sở lý thuyết</a:t>
            </a:r>
            <a:endParaRPr lang="en-US" sz="5400"/>
          </a:p>
        </p:txBody>
      </p:sp>
      <p:sp>
        <p:nvSpPr>
          <p:cNvPr id="4" name="Title 3"/>
          <p:cNvSpPr/>
          <p:nvPr>
            <p:ph type="title"/>
          </p:nvPr>
        </p:nvSpPr>
        <p:spPr/>
        <p:txBody>
          <a:bodyPr/>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p:txBody>
          <a:bodyPr/>
          <a:p>
            <a:pPr marL="0" indent="0">
              <a:buNone/>
            </a:pPr>
            <a:r>
              <a:rPr lang="en-US" sz="1800" b="1" u="sng"/>
              <a:t>Điều khiển PD mờ:</a:t>
            </a:r>
            <a:endParaRPr lang="en-US" sz="1800" b="1" u="sng"/>
          </a:p>
          <a:p>
            <a:pPr marL="0" indent="0">
              <a:buNone/>
            </a:pPr>
            <a:endParaRPr lang="en-US" sz="1800" b="1" u="sng"/>
          </a:p>
          <a:p>
            <a:pPr marL="0" indent="0">
              <a:buNone/>
            </a:pPr>
            <a:r>
              <a:rPr lang="en-US" sz="1800"/>
              <a:t>Bộ điều khiển PD mờ là một phần của bộ điếu khiển PID mờ sau khi lược bỏ thành phần tích phân để ứng dụng vào một số trường hợp. Thực tế đã chứng tỏ bộ điều khiển PD mờ tỏ ra vượt trội hơn so với PID mờ trong nhiều trường hợp nhất định</a:t>
            </a:r>
            <a:endParaRPr lang="en-US" sz="1800"/>
          </a:p>
          <a:p>
            <a:pPr marL="0" indent="0">
              <a:buNone/>
            </a:pPr>
            <a:r>
              <a:rPr lang="en-US" sz="1800"/>
              <a:t>Bộ điều khiển PD mờ thường được sử dụng trong các trường hợp sau đây:</a:t>
            </a:r>
            <a:endParaRPr lang="en-US" sz="1800"/>
          </a:p>
          <a:p>
            <a:pPr marL="0" indent="0">
              <a:buNone/>
            </a:pPr>
            <a:r>
              <a:rPr lang="en-US" sz="1800"/>
              <a:t>-Đối tượng có khâu tích phân lý tưởng</a:t>
            </a:r>
            <a:endParaRPr lang="en-US" sz="1800"/>
          </a:p>
          <a:p>
            <a:pPr marL="0" indent="0">
              <a:buNone/>
            </a:pPr>
            <a:r>
              <a:rPr lang="en-US" sz="1800"/>
              <a:t>-Ổn định hóa trạng thái của đối tượng xung quanh điểm cân bằng </a:t>
            </a:r>
            <a:endParaRPr lang="en-US" sz="1800"/>
          </a:p>
          <a:p>
            <a:pPr marL="0" indent="0">
              <a:buNone/>
            </a:pPr>
            <a:r>
              <a:rPr lang="en-US" sz="1800"/>
              <a:t>Do hệ chúng ta khảo xác là hệ Ball and Beam, bóng cần ổn định xung quanh điểm cân bằng, nên chọn PD mờ là phù hợp. </a:t>
            </a:r>
            <a:endParaRPr lang="en-US" sz="1800"/>
          </a:p>
        </p:txBody>
      </p:sp>
      <p:sp>
        <p:nvSpPr>
          <p:cNvPr id="6" name="Isosceles Triangle 5"/>
          <p:cNvSpPr/>
          <p:nvPr/>
        </p:nvSpPr>
        <p:spPr>
          <a:xfrm>
            <a:off x="9300845" y="3388995"/>
            <a:ext cx="547370" cy="720090"/>
          </a:xfrm>
          <a:prstGeom prst="triangle">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7" name="Rectangles 6"/>
          <p:cNvSpPr/>
          <p:nvPr/>
        </p:nvSpPr>
        <p:spPr>
          <a:xfrm rot="1380000">
            <a:off x="7485380" y="3226435"/>
            <a:ext cx="4178935" cy="16256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Oval 7"/>
          <p:cNvSpPr/>
          <p:nvPr/>
        </p:nvSpPr>
        <p:spPr>
          <a:xfrm>
            <a:off x="8347075" y="2374900"/>
            <a:ext cx="365125" cy="375285"/>
          </a:xfrm>
          <a:prstGeom prst="ellipse">
            <a:avLst/>
          </a:prstGeom>
          <a:solidFill>
            <a:schemeClr val="bg1">
              <a:lumMod val="85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Oval 8"/>
          <p:cNvSpPr/>
          <p:nvPr/>
        </p:nvSpPr>
        <p:spPr>
          <a:xfrm>
            <a:off x="7206615" y="3246755"/>
            <a:ext cx="882650" cy="862330"/>
          </a:xfrm>
          <a:prstGeom prst="ellipse">
            <a:avLst/>
          </a:prstGeom>
          <a:solidFill>
            <a:schemeClr val="bg1">
              <a:lumMod val="85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0" name="Straight Connector 9"/>
          <p:cNvCxnSpPr/>
          <p:nvPr/>
        </p:nvCxnSpPr>
        <p:spPr>
          <a:xfrm flipH="1">
            <a:off x="7667625" y="2638425"/>
            <a:ext cx="151765" cy="781050"/>
          </a:xfrm>
          <a:prstGeom prst="line">
            <a:avLst/>
          </a:prstGeom>
          <a:gradFill rotWithShape="0">
            <a:gsLst>
              <a:gs pos="0">
                <a:schemeClr val="accent1"/>
              </a:gs>
              <a:gs pos="100000">
                <a:schemeClr val="accent2"/>
              </a:gs>
            </a:gsLst>
            <a:lin ang="5400000" scaled="1"/>
          </a:gradFill>
          <a:ln w="28575" cap="flat" cmpd="sng" algn="ctr">
            <a:solidFill>
              <a:schemeClr val="tx1"/>
            </a:solidFill>
            <a:prstDash val="solid"/>
            <a:round/>
            <a:headEnd type="none" w="med" len="med"/>
            <a:tailEnd type="none" w="med" len="med"/>
          </a:ln>
        </p:spPr>
      </p:cxnSp>
      <p:sp>
        <p:nvSpPr>
          <p:cNvPr id="11" name="Oval 10"/>
          <p:cNvSpPr/>
          <p:nvPr/>
        </p:nvSpPr>
        <p:spPr>
          <a:xfrm>
            <a:off x="7596505" y="3632835"/>
            <a:ext cx="75565" cy="7556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2" name="Straight Arrow Connector 11"/>
          <p:cNvCxnSpPr/>
          <p:nvPr/>
        </p:nvCxnSpPr>
        <p:spPr>
          <a:xfrm>
            <a:off x="8884920" y="2405380"/>
            <a:ext cx="2839720" cy="1186815"/>
          </a:xfrm>
          <a:prstGeom prst="straightConnector1">
            <a:avLst/>
          </a:prstGeom>
          <a:gradFill rotWithShape="0">
            <a:gsLst>
              <a:gs pos="0">
                <a:schemeClr val="accent1"/>
              </a:gs>
              <a:gs pos="100000">
                <a:schemeClr val="accent2"/>
              </a:gs>
            </a:gsLst>
            <a:lin ang="5400000" scaled="1"/>
          </a:gradFill>
          <a:ln w="19050" cap="flat" cmpd="sng" algn="ctr">
            <a:solidFill>
              <a:schemeClr val="tx1"/>
            </a:solidFill>
            <a:prstDash val="dash"/>
            <a:round/>
            <a:headEnd type="arrow" w="med" len="med"/>
            <a:tailEnd type="arrow" w="med" len="med"/>
          </a:ln>
        </p:spPr>
      </p:cxnSp>
      <p:cxnSp>
        <p:nvCxnSpPr>
          <p:cNvPr id="13" name="Straight Connector 12"/>
          <p:cNvCxnSpPr/>
          <p:nvPr/>
        </p:nvCxnSpPr>
        <p:spPr>
          <a:xfrm flipH="1">
            <a:off x="8642985" y="2202180"/>
            <a:ext cx="252095" cy="629285"/>
          </a:xfrm>
          <a:prstGeom prst="line">
            <a:avLst/>
          </a:prstGeom>
          <a:gradFill rotWithShape="0">
            <a:gsLst>
              <a:gs pos="0">
                <a:schemeClr val="accent1"/>
              </a:gs>
              <a:gs pos="100000">
                <a:schemeClr val="accent2"/>
              </a:gs>
            </a:gsLst>
            <a:lin ang="5400000" scaled="1"/>
          </a:gradFill>
          <a:ln w="12700" cap="flat" cmpd="sng" algn="ctr">
            <a:solidFill>
              <a:schemeClr val="tx1"/>
            </a:solidFill>
            <a:prstDash val="dash"/>
            <a:round/>
            <a:headEnd type="none" w="med" len="med"/>
            <a:tailEnd type="none" w="med" len="med"/>
          </a:ln>
        </p:spPr>
      </p:cxnSp>
      <p:cxnSp>
        <p:nvCxnSpPr>
          <p:cNvPr id="14" name="Straight Connector 13"/>
          <p:cNvCxnSpPr/>
          <p:nvPr/>
        </p:nvCxnSpPr>
        <p:spPr>
          <a:xfrm flipH="1">
            <a:off x="11476990" y="3419475"/>
            <a:ext cx="288290" cy="779780"/>
          </a:xfrm>
          <a:prstGeom prst="line">
            <a:avLst/>
          </a:prstGeom>
          <a:gradFill rotWithShape="0">
            <a:gsLst>
              <a:gs pos="0">
                <a:schemeClr val="accent1"/>
              </a:gs>
              <a:gs pos="100000">
                <a:schemeClr val="accent2"/>
              </a:gs>
            </a:gsLst>
            <a:lin ang="5400000" scaled="1"/>
          </a:gradFill>
          <a:ln w="12700" cap="flat" cmpd="sng" algn="ctr">
            <a:solidFill>
              <a:schemeClr val="tx1"/>
            </a:solidFill>
            <a:prstDash val="dash"/>
            <a:round/>
            <a:headEnd type="none" w="med" len="med"/>
            <a:tailEnd type="none" w="med" len="med"/>
          </a:ln>
        </p:spPr>
      </p:cxnSp>
      <p:sp>
        <p:nvSpPr>
          <p:cNvPr id="15" name="Text Box 14"/>
          <p:cNvSpPr txBox="1"/>
          <p:nvPr/>
        </p:nvSpPr>
        <p:spPr>
          <a:xfrm>
            <a:off x="10334625" y="2638425"/>
            <a:ext cx="1390015" cy="275590"/>
          </a:xfrm>
          <a:prstGeom prst="rect">
            <a:avLst/>
          </a:prstGeom>
          <a:noFill/>
        </p:spPr>
        <p:txBody>
          <a:bodyPr wrap="square" rtlCol="0">
            <a:spAutoFit/>
          </a:bodyPr>
          <a:p>
            <a:r>
              <a:rPr lang="en-US" sz="1200"/>
              <a:t>Vị trí bóng</a:t>
            </a:r>
            <a:endParaRPr lang="en-US" sz="1200"/>
          </a:p>
        </p:txBody>
      </p:sp>
      <p:sp>
        <p:nvSpPr>
          <p:cNvPr id="16" name="Text Box 15"/>
          <p:cNvSpPr txBox="1"/>
          <p:nvPr/>
        </p:nvSpPr>
        <p:spPr>
          <a:xfrm>
            <a:off x="8089265" y="2007870"/>
            <a:ext cx="710565" cy="275590"/>
          </a:xfrm>
          <a:prstGeom prst="rect">
            <a:avLst/>
          </a:prstGeom>
          <a:noFill/>
        </p:spPr>
        <p:txBody>
          <a:bodyPr wrap="square" rtlCol="0">
            <a:spAutoFit/>
          </a:bodyPr>
          <a:p>
            <a:pPr algn="ctr"/>
            <a:r>
              <a:rPr lang="en-US" sz="1200"/>
              <a:t>Bóng</a:t>
            </a:r>
            <a:endParaRPr lang="en-US" sz="1200"/>
          </a:p>
        </p:txBody>
      </p:sp>
      <p:sp>
        <p:nvSpPr>
          <p:cNvPr id="17" name="Text Box 16"/>
          <p:cNvSpPr txBox="1"/>
          <p:nvPr/>
        </p:nvSpPr>
        <p:spPr>
          <a:xfrm>
            <a:off x="10801985" y="4199255"/>
            <a:ext cx="780415" cy="275590"/>
          </a:xfrm>
          <a:prstGeom prst="rect">
            <a:avLst/>
          </a:prstGeom>
          <a:noFill/>
        </p:spPr>
        <p:txBody>
          <a:bodyPr wrap="square" rtlCol="0">
            <a:spAutoFit/>
          </a:bodyPr>
          <a:p>
            <a:r>
              <a:rPr lang="en-US" sz="1200"/>
              <a:t>Thanh</a:t>
            </a:r>
            <a:endParaRPr lang="en-US" sz="1200"/>
          </a:p>
        </p:txBody>
      </p:sp>
      <p:sp>
        <p:nvSpPr>
          <p:cNvPr id="18" name="Text Box 17"/>
          <p:cNvSpPr txBox="1"/>
          <p:nvPr/>
        </p:nvSpPr>
        <p:spPr>
          <a:xfrm>
            <a:off x="7318375" y="4199255"/>
            <a:ext cx="770890" cy="275590"/>
          </a:xfrm>
          <a:prstGeom prst="rect">
            <a:avLst/>
          </a:prstGeom>
          <a:noFill/>
        </p:spPr>
        <p:txBody>
          <a:bodyPr wrap="square" rtlCol="0">
            <a:spAutoFit/>
          </a:bodyPr>
          <a:p>
            <a:r>
              <a:rPr lang="en-US" sz="1200"/>
              <a:t>Động cơ</a:t>
            </a:r>
            <a:endParaRPr lang="en-US"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609600" y="1174750"/>
                <a:ext cx="6591935" cy="2592070"/>
              </a:xfrm>
            </p:spPr>
            <p:txBody>
              <a:bodyPr/>
              <a:p>
                <a:pPr marL="0" indent="0">
                  <a:buNone/>
                </a:pPr>
                <a:r>
                  <a:rPr lang="en-US" sz="2000" b="1" u="sng"/>
                  <a:t>Thiết kế bộ điều khiển PD mờ:</a:t>
                </a:r>
                <a:endParaRPr lang="en-US" sz="2000" b="1" u="sng"/>
              </a:p>
              <a:p>
                <a:pPr marL="0" indent="0">
                  <a:buNone/>
                </a:pPr>
                <a:endParaRPr lang="en-US" sz="2000" b="1" u="sng"/>
              </a:p>
              <a:p>
                <a:pPr marL="0" indent="0">
                  <a:buNone/>
                </a:pPr>
                <a:r>
                  <a:rPr lang="en-US" sz="2000" b="1"/>
                  <a:t>Bước 1:</a:t>
                </a:r>
                <a:r>
                  <a:rPr lang="en-US" sz="2000"/>
                  <a:t> Vẽ sơ đồ khối HTDK xác định tầm giá trị của:</a:t>
                </a:r>
                <a:endParaRPr lang="en-US" sz="2000"/>
              </a:p>
              <a:p>
                <a:pPr marL="0" indent="0">
                  <a:buNone/>
                </a:pPr>
                <a:r>
                  <a:rPr lang="en-US" sz="2000"/>
                  <a:t>	-Biến vào: sai số (e) và vi phân sai số (</a:t>
                </a:r>
                <a14:m>
                  <m:oMath xmlns:m="http://schemas.openxmlformats.org/officeDocument/2006/math">
                    <m:acc>
                      <m:accPr>
                        <m:chr m:val="̇"/>
                        <m:ctrlPr>
                          <a:rPr lang="en-US" sz="2000" i="1">
                            <a:latin typeface="Cambria Math" panose="02040503050406030204" charset="0"/>
                            <a:cs typeface="Cambria Math" panose="02040503050406030204" charset="0"/>
                          </a:rPr>
                        </m:ctrlPr>
                      </m:accPr>
                      <m:e>
                        <m:r>
                          <a:rPr lang="en-US" sz="2000" i="1">
                            <a:latin typeface="Cambria Math" panose="02040503050406030204" charset="0"/>
                            <a:cs typeface="Cambria Math" panose="02040503050406030204" charset="0"/>
                          </a:rPr>
                          <m:t>𝑒</m:t>
                        </m:r>
                      </m:e>
                    </m:acc>
                  </m:oMath>
                </a14:m>
                <a:r>
                  <a:rPr lang="en-US" sz="2000"/>
                  <a:t>) </a:t>
                </a:r>
                <a:endParaRPr lang="en-US" sz="2000"/>
              </a:p>
              <a:p>
                <a:pPr marL="0" indent="0">
                  <a:buNone/>
                </a:pPr>
                <a:r>
                  <a:rPr lang="en-US" sz="2000"/>
                  <a:t>	-Biến ra: tín hiệu điều khiển </a:t>
                </a:r>
                <a14:m>
                  <m:oMath xmlns:m="http://schemas.openxmlformats.org/officeDocument/2006/math">
                    <m:r>
                      <a:rPr lang="en-US" sz="2000" i="1">
                        <a:latin typeface="Cambria Math" panose="02040503050406030204" charset="0"/>
                        <a:cs typeface="Cambria Math" panose="02040503050406030204" charset="0"/>
                        <a:sym typeface="+mn-ea"/>
                      </a:rPr>
                      <m:t>𝜃</m:t>
                    </m:r>
                  </m:oMath>
                </a14:m>
                <a:r>
                  <a:rPr lang="en-US" sz="2000"/>
                  <a:t> </a:t>
                </a:r>
                <a:endParaRPr lang="en-US" sz="2000"/>
              </a:p>
            </p:txBody>
          </p:sp>
        </mc:Choice>
        <mc:Fallback>
          <p:sp>
            <p:nvSpPr>
              <p:cNvPr id="3" name="Content Placeholder 2"/>
              <p:cNvSpPr>
                <a:spLocks noRot="1" noChangeAspect="1" noMove="1" noResize="1" noEditPoints="1" noAdjustHandles="1" noChangeArrowheads="1" noChangeShapeType="1" noTextEdit="1"/>
              </p:cNvSpPr>
              <p:nvPr>
                <p:ph sz="half" idx="1"/>
              </p:nvPr>
            </p:nvSpPr>
            <p:spPr>
              <a:xfrm>
                <a:off x="609600" y="1174750"/>
                <a:ext cx="6591935" cy="2592070"/>
              </a:xfrm>
              <a:blipFill rotWithShape="1">
                <a:blip r:embed="rId1"/>
                <a:stretch>
                  <a:fillRect/>
                </a:stretch>
              </a:blipFill>
            </p:spPr>
            <p:txBody>
              <a:bodyPr/>
              <a:lstStyle/>
              <a:p>
                <a:r>
                  <a:rPr lang="en-US" altLang="en-US">
                    <a:noFill/>
                  </a:rPr>
                  <a:t> </a:t>
                </a:r>
              </a:p>
            </p:txBody>
          </p:sp>
        </mc:Fallback>
      </mc:AlternateContent>
      <p:graphicFrame>
        <p:nvGraphicFramePr>
          <p:cNvPr id="4" name="Content Placeholder -2147482624"/>
          <p:cNvGraphicFramePr>
            <a:graphicFrameLocks noChangeAspect="1"/>
          </p:cNvGraphicFramePr>
          <p:nvPr>
            <p:ph sz="half" idx="2"/>
          </p:nvPr>
        </p:nvGraphicFramePr>
        <p:xfrm>
          <a:off x="1934210" y="3884930"/>
          <a:ext cx="9182100" cy="2668270"/>
        </p:xfrm>
        <a:graphic>
          <a:graphicData uri="http://schemas.openxmlformats.org/presentationml/2006/ole">
            <mc:AlternateContent xmlns:mc="http://schemas.openxmlformats.org/markup-compatibility/2006">
              <mc:Choice xmlns:v="urn:schemas-microsoft-com:vml" Requires="v">
                <p:oleObj spid="_x0000_s3076" name="" r:id="rId2" imgW="11416665" imgH="3340735" progId="Visio.Drawing.15">
                  <p:embed/>
                </p:oleObj>
              </mc:Choice>
              <mc:Fallback>
                <p:oleObj name="" r:id="rId2" imgW="11416665" imgH="3340735" progId="Visio.Drawing.15">
                  <p:embed/>
                  <p:pic>
                    <p:nvPicPr>
                      <p:cNvPr id="0" name="Picture 3075"/>
                      <p:cNvPicPr/>
                      <p:nvPr/>
                    </p:nvPicPr>
                    <p:blipFill>
                      <a:blip r:embed="rId3"/>
                      <a:stretch>
                        <a:fillRect/>
                      </a:stretch>
                    </p:blipFill>
                    <p:spPr>
                      <a:xfrm>
                        <a:off x="1934210" y="3884930"/>
                        <a:ext cx="9182100" cy="2668270"/>
                      </a:xfrm>
                      <a:prstGeom prst="rect">
                        <a:avLst/>
                      </a:prstGeom>
                      <a:noFill/>
                      <a:ln w="38100">
                        <a:noFill/>
                        <a:miter/>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528955" y="1367790"/>
                <a:ext cx="11134725" cy="3695065"/>
              </a:xfrm>
            </p:spPr>
            <p:txBody>
              <a:bodyPr/>
              <a:p>
                <a:pPr marL="0" indent="0">
                  <a:buNone/>
                </a:pPr>
                <a:r>
                  <a:rPr lang="en-US" sz="2000" b="1" u="sng">
                    <a:sym typeface="+mn-ea"/>
                  </a:rPr>
                  <a:t>Thiết kế bộ điều khiển PD mờ:</a:t>
                </a:r>
                <a:endParaRPr lang="en-US" sz="2000" b="1"/>
              </a:p>
              <a:p>
                <a:pPr marL="0" indent="0">
                  <a:buNone/>
                </a:pPr>
                <a:endParaRPr lang="en-US" sz="2000" b="1"/>
              </a:p>
              <a:p>
                <a:pPr marL="0" indent="0">
                  <a:buNone/>
                </a:pPr>
                <a:r>
                  <a:rPr lang="en-US" sz="2000" b="1"/>
                  <a:t>Bước 2: </a:t>
                </a:r>
                <a:r>
                  <a:rPr lang="en-US" sz="2000"/>
                  <a:t>Xác định hệ số chuẩn hóa biến vào, biến ra về miền giá trí [-1,1]</a:t>
                </a:r>
                <a:endParaRPr lang="en-US" sz="2000"/>
              </a:p>
              <a:p>
                <a:pPr marL="0" indent="0">
                  <a:buNone/>
                </a:pPr>
                <a:endParaRPr lang="en-US" sz="2000"/>
              </a:p>
              <a:p>
                <a:pPr marL="0" indent="0">
                  <a:buNone/>
                </a:pPr>
                <a:r>
                  <a:rPr lang="en-US" sz="2000"/>
                  <a:t>	+ </a:t>
                </a:r>
                <a:r>
                  <a:rPr lang="en-US" sz="2000">
                    <a:sym typeface="+mn-ea"/>
                  </a:rPr>
                  <a:t>sai số (e) : E = y(t) - r(t) mà </a:t>
                </a:r>
                <a14:m>
                  <m:oMath xmlns:m="http://schemas.openxmlformats.org/officeDocument/2006/math">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20</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𝑦</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𝑡</m:t>
                    </m:r>
                    <m:r>
                      <a:rPr lang="en-US" sz="2000" i="1">
                        <a:latin typeface="Cambria Math" panose="02040503050406030204" charset="0"/>
                        <a:cs typeface="Cambria Math" panose="02040503050406030204" charset="0"/>
                      </a:rPr>
                      <m:t>), </m:t>
                    </m:r>
                    <m:r>
                      <a:rPr lang="en-US" sz="2000" i="1">
                        <a:latin typeface="Cambria Math" panose="02040503050406030204" charset="0"/>
                        <a:cs typeface="Cambria Math" panose="02040503050406030204" charset="0"/>
                      </a:rPr>
                      <m:t>𝑟</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𝑡</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20</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𝑐</m:t>
                    </m:r>
                    <m:r>
                      <a:rPr lang="en-US" sz="2000" i="1">
                        <a:latin typeface="Cambria Math" panose="02040503050406030204" charset="0"/>
                        <a:cs typeface="Cambria Math" panose="02040503050406030204" charset="0"/>
                      </a:rPr>
                      <m:t>𝑚</m:t>
                    </m:r>
                    <m:r>
                      <a:rPr lang="en-US" sz="2000" i="1">
                        <a:latin typeface="Cambria Math" panose="02040503050406030204" charset="0"/>
                        <a:cs typeface="Cambria Math" panose="02040503050406030204" charset="0"/>
                      </a:rPr>
                      <m:t>)</m:t>
                    </m:r>
                  </m:oMath>
                </a14:m>
                <a:r>
                  <a:rPr lang="en-US" sz="2000">
                    <a:sym typeface="+mn-ea"/>
                  </a:rPr>
                  <a:t> =&gt; </a:t>
                </a:r>
                <a14:m>
                  <m:oMath xmlns:m="http://schemas.openxmlformats.org/officeDocument/2006/math">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40</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𝑒</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40</m:t>
                    </m:r>
                    <m:r>
                      <a:rPr lang="en-US" sz="2000" i="1">
                        <a:latin typeface="Cambria Math" panose="02040503050406030204" charset="0"/>
                        <a:cs typeface="Cambria Math" panose="02040503050406030204" charset="0"/>
                      </a:rPr>
                      <m:t> (</m:t>
                    </m:r>
                    <m:r>
                      <a:rPr lang="en-US" sz="2000" i="1">
                        <a:latin typeface="Cambria Math" panose="02040503050406030204" charset="0"/>
                        <a:cs typeface="Cambria Math" panose="02040503050406030204" charset="0"/>
                      </a:rPr>
                      <m:t>𝑐𝑚</m:t>
                    </m:r>
                    <m:r>
                      <a:rPr lang="en-US" sz="2000" i="1">
                        <a:latin typeface="Cambria Math" panose="02040503050406030204" charset="0"/>
                        <a:cs typeface="Cambria Math" panose="02040503050406030204" charset="0"/>
                      </a:rPr>
                      <m:t>)</m:t>
                    </m:r>
                  </m:oMath>
                </a14:m>
                <a:r>
                  <a:rPr lang="en-US" sz="2000">
                    <a:sym typeface="+mn-ea"/>
                  </a:rPr>
                  <a:t> =&gt; K1 = 1/40</a:t>
                </a:r>
                <a:endParaRPr lang="en-US" sz="2000">
                  <a:sym typeface="+mn-ea"/>
                </a:endParaRPr>
              </a:p>
              <a:p>
                <a:pPr marL="0" indent="0">
                  <a:buNone/>
                </a:pPr>
                <a:endParaRPr lang="en-US" sz="2000"/>
              </a:p>
              <a:p>
                <a:pPr marL="0" indent="0">
                  <a:buNone/>
                </a:pPr>
                <a:r>
                  <a:rPr lang="en-US" sz="2000">
                    <a:sym typeface="+mn-ea"/>
                  </a:rPr>
                  <a:t>	+ vi phân sai số (</a:t>
                </a:r>
                <a14:m>
                  <m:oMath xmlns:m="http://schemas.openxmlformats.org/officeDocument/2006/math">
                    <m:acc>
                      <m:accPr>
                        <m:chr m:val="̇"/>
                        <m:ctrlPr>
                          <a:rPr lang="en-US" sz="2000" i="1">
                            <a:latin typeface="Cambria Math" panose="02040503050406030204" charset="0"/>
                            <a:cs typeface="Cambria Math" panose="02040503050406030204" charset="0"/>
                          </a:rPr>
                        </m:ctrlPr>
                      </m:accPr>
                      <m:e>
                        <m:r>
                          <a:rPr lang="en-US" sz="2000" i="1">
                            <a:latin typeface="Cambria Math" panose="02040503050406030204" charset="0"/>
                            <a:cs typeface="Cambria Math" panose="02040503050406030204" charset="0"/>
                          </a:rPr>
                          <m:t>𝑒</m:t>
                        </m:r>
                      </m:e>
                    </m:acc>
                  </m:oMath>
                </a14:m>
                <a:r>
                  <a:rPr lang="en-US" sz="2000">
                    <a:sym typeface="+mn-ea"/>
                  </a:rPr>
                  <a:t>) : </a:t>
                </a:r>
                <a14:m>
                  <m:oMath xmlns:m="http://schemas.openxmlformats.org/officeDocument/2006/math">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1</m:t>
                    </m:r>
                    <m:r>
                      <a:rPr lang="en-US" sz="2000" i="1">
                        <a:latin typeface="Cambria Math" panose="02040503050406030204" charset="0"/>
                        <a:cs typeface="Cambria Math" panose="02040503050406030204" charset="0"/>
                      </a:rPr>
                      <m:t>≤</m:t>
                    </m:r>
                    <m:acc>
                      <m:accPr>
                        <m:chr m:val="̇"/>
                        <m:ctrlPr>
                          <a:rPr lang="en-US" sz="2000" i="1">
                            <a:latin typeface="Cambria Math" panose="02040503050406030204" charset="0"/>
                            <a:cs typeface="Cambria Math" panose="02040503050406030204" charset="0"/>
                          </a:rPr>
                        </m:ctrlPr>
                      </m:accPr>
                      <m:e>
                        <m:r>
                          <a:rPr lang="en-US" sz="2000" i="1">
                            <a:latin typeface="Cambria Math" panose="02040503050406030204" charset="0"/>
                            <a:cs typeface="Cambria Math" panose="02040503050406030204" charset="0"/>
                          </a:rPr>
                          <m:t>𝑒</m:t>
                        </m:r>
                      </m:e>
                    </m:acc>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1</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𝑚</m:t>
                    </m:r>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rPr>
                      <m:t>𝑠</m:t>
                    </m:r>
                    <m:r>
                      <a:rPr lang="en-US" sz="2000" i="1">
                        <a:latin typeface="Cambria Math" panose="02040503050406030204" charset="0"/>
                        <a:cs typeface="Cambria Math" panose="02040503050406030204" charset="0"/>
                      </a:rPr>
                      <m:t>)</m:t>
                    </m:r>
                  </m:oMath>
                </a14:m>
                <a:r>
                  <a:rPr lang="en-US" sz="2000">
                    <a:sym typeface="+mn-ea"/>
                  </a:rPr>
                  <a:t> =&gt; K2 = 1 ( điều chỉnh khi mô phỏng)</a:t>
                </a:r>
                <a:endParaRPr lang="en-US" sz="2000"/>
              </a:p>
              <a:p>
                <a:pPr marL="0" indent="0">
                  <a:buNone/>
                </a:pPr>
                <a:endParaRPr lang="en-US" sz="2000"/>
              </a:p>
              <a:p>
                <a:pPr marL="0" indent="0">
                  <a:buNone/>
                </a:pPr>
                <a:r>
                  <a:rPr lang="en-US" sz="2000"/>
                  <a:t>	+ </a:t>
                </a:r>
                <a:r>
                  <a:rPr lang="en-US" sz="2000">
                    <a:sym typeface="+mn-ea"/>
                  </a:rPr>
                  <a:t>tín hiệu điều khiển </a:t>
                </a:r>
                <a14:m>
                  <m:oMath xmlns:m="http://schemas.openxmlformats.org/officeDocument/2006/math">
                    <m:r>
                      <a:rPr lang="en-US" sz="2000" i="1">
                        <a:latin typeface="Cambria Math" panose="02040503050406030204" charset="0"/>
                        <a:cs typeface="Cambria Math" panose="02040503050406030204" charset="0"/>
                        <a:sym typeface="+mn-ea"/>
                      </a:rPr>
                      <m:t>𝜃</m:t>
                    </m:r>
                  </m:oMath>
                </a14:m>
                <a:r>
                  <a:rPr lang="en-US" sz="2000">
                    <a:sym typeface="+mn-ea"/>
                  </a:rPr>
                  <a:t> :</a:t>
                </a:r>
                <a14:m>
                  <m:oMath xmlns:m="http://schemas.openxmlformats.org/officeDocument/2006/math">
                    <m:r>
                      <a:rPr lang="en-US" sz="2000" i="1">
                        <a:latin typeface="Cambria Math" panose="02040503050406030204" charset="0"/>
                        <a:cs typeface="Cambria Math" panose="02040503050406030204" charset="0"/>
                      </a:rPr>
                      <m:t>−</m:t>
                    </m:r>
                    <m:f>
                      <m:fPr>
                        <m:ctrlPr>
                          <a:rPr lang="en-US" sz="2000" i="1">
                            <a:latin typeface="Cambria Math" panose="02040503050406030204" charset="0"/>
                            <a:cs typeface="Cambria Math" panose="02040503050406030204" charset="0"/>
                          </a:rPr>
                        </m:ctrlPr>
                      </m:fPr>
                      <m:num>
                        <m:r>
                          <a:rPr lang="en-US" sz="2000" i="1">
                            <a:latin typeface="Cambria Math" panose="02040503050406030204" charset="0"/>
                            <a:cs typeface="Cambria Math" panose="02040503050406030204" charset="0"/>
                          </a:rPr>
                          <m:t>𝜋</m:t>
                        </m:r>
                      </m:num>
                      <m:den>
                        <m:r>
                          <a:rPr lang="en-US" sz="2000" i="1">
                            <a:latin typeface="Cambria Math" panose="02040503050406030204" charset="0"/>
                            <a:cs typeface="Cambria Math" panose="02040503050406030204" charset="0"/>
                          </a:rPr>
                          <m:t>6</m:t>
                        </m:r>
                      </m:den>
                    </m:f>
                    <m:r>
                      <a:rPr lang="en-US" sz="2000" i="1">
                        <a:latin typeface="Cambria Math" panose="02040503050406030204" charset="0"/>
                        <a:cs typeface="Cambria Math" panose="02040503050406030204" charset="0"/>
                      </a:rPr>
                      <m:t>≤</m:t>
                    </m:r>
                    <m:r>
                      <a:rPr lang="en-US" sz="2000" i="1">
                        <a:latin typeface="Cambria Math" panose="02040503050406030204" charset="0"/>
                        <a:cs typeface="Cambria Math" panose="02040503050406030204" charset="0"/>
                        <a:sym typeface="+mn-ea"/>
                      </a:rPr>
                      <m:t>𝜃</m:t>
                    </m:r>
                    <m:r>
                      <a:rPr lang="en-US" sz="2000" i="1">
                        <a:latin typeface="Cambria Math" panose="02040503050406030204" charset="0"/>
                        <a:cs typeface="Cambria Math" panose="02040503050406030204" charset="0"/>
                      </a:rPr>
                      <m:t>≤</m:t>
                    </m:r>
                    <m:f>
                      <m:fPr>
                        <m:ctrlPr>
                          <a:rPr lang="en-US" sz="2000" i="1">
                            <a:latin typeface="Cambria Math" panose="02040503050406030204" charset="0"/>
                            <a:cs typeface="Cambria Math" panose="02040503050406030204" charset="0"/>
                          </a:rPr>
                        </m:ctrlPr>
                      </m:fPr>
                      <m:num>
                        <m:r>
                          <a:rPr lang="en-US" sz="2000" i="1">
                            <a:latin typeface="Cambria Math" panose="02040503050406030204" charset="0"/>
                            <a:cs typeface="Cambria Math" panose="02040503050406030204" charset="0"/>
                          </a:rPr>
                          <m:t>𝜋</m:t>
                        </m:r>
                      </m:num>
                      <m:den>
                        <m:r>
                          <a:rPr lang="en-US" sz="2000" i="1">
                            <a:latin typeface="Cambria Math" panose="02040503050406030204" charset="0"/>
                            <a:cs typeface="Cambria Math" panose="02040503050406030204" charset="0"/>
                          </a:rPr>
                          <m:t>6</m:t>
                        </m:r>
                      </m:den>
                    </m:f>
                    <m:r>
                      <a:rPr lang="en-US" sz="2000" i="1">
                        <a:latin typeface="Cambria Math" panose="02040503050406030204" charset="0"/>
                        <a:cs typeface="Cambria Math" panose="02040503050406030204" charset="0"/>
                      </a:rPr>
                      <m:t> (</m:t>
                    </m:r>
                    <m:r>
                      <a:rPr lang="en-US" sz="2000" i="1">
                        <a:latin typeface="Cambria Math" panose="02040503050406030204" charset="0"/>
                        <a:cs typeface="Cambria Math" panose="02040503050406030204" charset="0"/>
                      </a:rPr>
                      <m:t>𝑟𝑎𝑑</m:t>
                    </m:r>
                    <m:r>
                      <a:rPr lang="en-US" sz="2000" i="1">
                        <a:latin typeface="Cambria Math" panose="02040503050406030204" charset="0"/>
                        <a:cs typeface="Cambria Math" panose="02040503050406030204" charset="0"/>
                      </a:rPr>
                      <m:t>)</m:t>
                    </m:r>
                  </m:oMath>
                </a14:m>
                <a:r>
                  <a:rPr lang="en-US" sz="2000">
                    <a:sym typeface="+mn-ea"/>
                  </a:rPr>
                  <a:t> =&gt; </a:t>
                </a:r>
                <a14:m>
                  <m:oMath xmlns:m="http://schemas.openxmlformats.org/officeDocument/2006/math">
                    <m:r>
                      <a:rPr lang="en-US" sz="2000" i="1">
                        <a:latin typeface="Cambria Math" panose="02040503050406030204" charset="0"/>
                        <a:cs typeface="Cambria Math" panose="02040503050406030204" charset="0"/>
                      </a:rPr>
                      <m:t>𝐾𝑢</m:t>
                    </m:r>
                    <m:r>
                      <a:rPr lang="en-US" sz="2000" i="1">
                        <a:latin typeface="Cambria Math" panose="02040503050406030204" charset="0"/>
                        <a:cs typeface="Cambria Math" panose="02040503050406030204" charset="0"/>
                      </a:rPr>
                      <m:t>=</m:t>
                    </m:r>
                    <m:f>
                      <m:fPr>
                        <m:ctrlPr>
                          <a:rPr lang="en-US" sz="2000" i="1">
                            <a:latin typeface="Cambria Math" panose="02040503050406030204" charset="0"/>
                            <a:cs typeface="Cambria Math" panose="02040503050406030204" charset="0"/>
                          </a:rPr>
                        </m:ctrlPr>
                      </m:fPr>
                      <m:num>
                        <m:r>
                          <a:rPr lang="en-US" sz="2000" i="1">
                            <a:latin typeface="Cambria Math" panose="02040503050406030204" charset="0"/>
                            <a:cs typeface="Cambria Math" panose="02040503050406030204" charset="0"/>
                          </a:rPr>
                          <m:t>𝜋</m:t>
                        </m:r>
                      </m:num>
                      <m:den>
                        <m:r>
                          <a:rPr lang="en-US" sz="2000" i="1">
                            <a:latin typeface="Cambria Math" panose="02040503050406030204" charset="0"/>
                            <a:cs typeface="Cambria Math" panose="02040503050406030204" charset="0"/>
                          </a:rPr>
                          <m:t>6</m:t>
                        </m:r>
                      </m:den>
                    </m:f>
                  </m:oMath>
                </a14:m>
                <a:endParaRPr lang="en-US" sz="2000"/>
              </a:p>
              <a:p>
                <a:pPr marL="0" indent="0">
                  <a:buNone/>
                </a:pPr>
                <a:endParaRPr lang="en-US" sz="2000"/>
              </a:p>
            </p:txBody>
          </p:sp>
        </mc:Choice>
        <mc:Fallback>
          <p:sp>
            <p:nvSpPr>
              <p:cNvPr id="3" name="Content Placeholder 2"/>
              <p:cNvSpPr>
                <a:spLocks noRot="1" noChangeAspect="1" noMove="1" noResize="1" noEditPoints="1" noAdjustHandles="1" noChangeArrowheads="1" noChangeShapeType="1" noTextEdit="1"/>
              </p:cNvSpPr>
              <p:nvPr>
                <p:ph sz="half" idx="1"/>
              </p:nvPr>
            </p:nvSpPr>
            <p:spPr>
              <a:xfrm>
                <a:off x="528955" y="1367790"/>
                <a:ext cx="11134725" cy="3695065"/>
              </a:xfrm>
              <a:blipFill rotWithShape="1">
                <a:blip r:embed="rId1"/>
                <a:stretch>
                  <a:fillRect b="-10002"/>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p:txBody>
          <a:bodyPr/>
          <a:p>
            <a:pPr marL="0" indent="0">
              <a:buNone/>
            </a:pPr>
            <a:r>
              <a:rPr lang="en-US" sz="2000" b="1" u="sng">
                <a:sym typeface="+mn-ea"/>
              </a:rPr>
              <a:t>Thiết kế bộ điều khiển PD mờ:</a:t>
            </a:r>
            <a:endParaRPr lang="en-US" sz="2000" b="1"/>
          </a:p>
          <a:p>
            <a:pPr marL="0" indent="0">
              <a:buNone/>
            </a:pPr>
            <a:endParaRPr lang="en-US" sz="2000" b="1"/>
          </a:p>
          <a:p>
            <a:pPr marL="0" indent="0">
              <a:buNone/>
            </a:pPr>
            <a:r>
              <a:rPr lang="en-US" sz="2000" b="1"/>
              <a:t>Bước 3:</a:t>
            </a:r>
            <a:r>
              <a:rPr lang="en-US" sz="2000"/>
              <a:t> Định nghĩa các giá trị ngôn ngữ cho biến vào và biến ra định lượng các giá trị ngôn ngữ bằng các tập mờ</a:t>
            </a:r>
            <a:endParaRPr lang="en-US" sz="2000"/>
          </a:p>
        </p:txBody>
      </p:sp>
      <p:cxnSp>
        <p:nvCxnSpPr>
          <p:cNvPr id="5" name="Straight Arrow Connector 4"/>
          <p:cNvCxnSpPr/>
          <p:nvPr/>
        </p:nvCxnSpPr>
        <p:spPr>
          <a:xfrm>
            <a:off x="730250" y="4819650"/>
            <a:ext cx="3387090" cy="0"/>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cxnSp>
        <p:nvCxnSpPr>
          <p:cNvPr id="6" name="Straight Arrow Connector 5"/>
          <p:cNvCxnSpPr/>
          <p:nvPr/>
        </p:nvCxnSpPr>
        <p:spPr>
          <a:xfrm flipV="1">
            <a:off x="2423795" y="3480435"/>
            <a:ext cx="0" cy="1339215"/>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cxnSp>
        <p:nvCxnSpPr>
          <p:cNvPr id="7" name="Straight Connector 6"/>
          <p:cNvCxnSpPr/>
          <p:nvPr/>
        </p:nvCxnSpPr>
        <p:spPr>
          <a:xfrm>
            <a:off x="1049020" y="395732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8" name="Straight Connector 7"/>
          <p:cNvCxnSpPr/>
          <p:nvPr/>
        </p:nvCxnSpPr>
        <p:spPr>
          <a:xfrm>
            <a:off x="1459865" y="396748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9" name="Straight Connector 8"/>
          <p:cNvCxnSpPr/>
          <p:nvPr/>
        </p:nvCxnSpPr>
        <p:spPr>
          <a:xfrm>
            <a:off x="1941830" y="396748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10" name="Straight Connector 9"/>
          <p:cNvCxnSpPr/>
          <p:nvPr/>
        </p:nvCxnSpPr>
        <p:spPr>
          <a:xfrm>
            <a:off x="2905760" y="396748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11" name="Straight Connector 10"/>
          <p:cNvCxnSpPr/>
          <p:nvPr/>
        </p:nvCxnSpPr>
        <p:spPr>
          <a:xfrm>
            <a:off x="3387725" y="396748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12" name="Straight Connector 11"/>
          <p:cNvCxnSpPr/>
          <p:nvPr/>
        </p:nvCxnSpPr>
        <p:spPr>
          <a:xfrm>
            <a:off x="3798570" y="395732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13" name="Straight Connector 12"/>
          <p:cNvCxnSpPr/>
          <p:nvPr/>
        </p:nvCxnSpPr>
        <p:spPr>
          <a:xfrm>
            <a:off x="1023620" y="3977640"/>
            <a:ext cx="436245"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4" name="Straight Connector 13"/>
          <p:cNvCxnSpPr/>
          <p:nvPr/>
        </p:nvCxnSpPr>
        <p:spPr>
          <a:xfrm>
            <a:off x="1439545" y="3967480"/>
            <a:ext cx="487045" cy="84201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5" name="Straight Connector 14"/>
          <p:cNvCxnSpPr>
            <a:endCxn id="24" idx="2"/>
          </p:cNvCxnSpPr>
          <p:nvPr/>
        </p:nvCxnSpPr>
        <p:spPr>
          <a:xfrm flipV="1">
            <a:off x="1459865" y="3982085"/>
            <a:ext cx="478155" cy="80708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6" name="Straight Connector 15"/>
          <p:cNvCxnSpPr/>
          <p:nvPr/>
        </p:nvCxnSpPr>
        <p:spPr>
          <a:xfrm>
            <a:off x="3397250" y="3978910"/>
            <a:ext cx="436245"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7" name="Straight Connector 16"/>
          <p:cNvCxnSpPr>
            <a:stCxn id="24" idx="2"/>
          </p:cNvCxnSpPr>
          <p:nvPr/>
        </p:nvCxnSpPr>
        <p:spPr>
          <a:xfrm>
            <a:off x="1938020" y="3982085"/>
            <a:ext cx="485775" cy="83756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8" name="Straight Connector 17"/>
          <p:cNvCxnSpPr/>
          <p:nvPr/>
        </p:nvCxnSpPr>
        <p:spPr>
          <a:xfrm flipV="1">
            <a:off x="1957070" y="3987800"/>
            <a:ext cx="466725" cy="81153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19" name="Straight Connector 18"/>
          <p:cNvCxnSpPr/>
          <p:nvPr/>
        </p:nvCxnSpPr>
        <p:spPr>
          <a:xfrm>
            <a:off x="2413635" y="3987800"/>
            <a:ext cx="496570" cy="83185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20" name="Straight Connector 19"/>
          <p:cNvCxnSpPr/>
          <p:nvPr/>
        </p:nvCxnSpPr>
        <p:spPr>
          <a:xfrm flipV="1">
            <a:off x="2423795" y="3977640"/>
            <a:ext cx="476250" cy="84201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21" name="Straight Connector 20"/>
          <p:cNvCxnSpPr/>
          <p:nvPr/>
        </p:nvCxnSpPr>
        <p:spPr>
          <a:xfrm>
            <a:off x="2910205" y="3987800"/>
            <a:ext cx="476885" cy="81153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22" name="Straight Connector 21"/>
          <p:cNvCxnSpPr/>
          <p:nvPr/>
        </p:nvCxnSpPr>
        <p:spPr>
          <a:xfrm flipV="1">
            <a:off x="2901950" y="3978910"/>
            <a:ext cx="506095" cy="83121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sp>
        <p:nvSpPr>
          <p:cNvPr id="23" name="Text Box 22"/>
          <p:cNvSpPr txBox="1"/>
          <p:nvPr/>
        </p:nvSpPr>
        <p:spPr>
          <a:xfrm>
            <a:off x="1035050" y="3674745"/>
            <a:ext cx="470535" cy="306705"/>
          </a:xfrm>
          <a:prstGeom prst="rect">
            <a:avLst/>
          </a:prstGeom>
          <a:noFill/>
        </p:spPr>
        <p:txBody>
          <a:bodyPr wrap="square" rtlCol="0">
            <a:spAutoFit/>
          </a:bodyPr>
          <a:p>
            <a:r>
              <a:rPr lang="en-US" sz="1400"/>
              <a:t>NB</a:t>
            </a:r>
            <a:endParaRPr lang="en-US" sz="1400"/>
          </a:p>
        </p:txBody>
      </p:sp>
      <p:sp>
        <p:nvSpPr>
          <p:cNvPr id="24" name="Text Box 23"/>
          <p:cNvSpPr txBox="1"/>
          <p:nvPr/>
        </p:nvSpPr>
        <p:spPr>
          <a:xfrm>
            <a:off x="1702435" y="3675380"/>
            <a:ext cx="470535" cy="306705"/>
          </a:xfrm>
          <a:prstGeom prst="rect">
            <a:avLst/>
          </a:prstGeom>
          <a:noFill/>
        </p:spPr>
        <p:txBody>
          <a:bodyPr wrap="square" rtlCol="0">
            <a:spAutoFit/>
          </a:bodyPr>
          <a:p>
            <a:r>
              <a:rPr lang="en-US" sz="1400"/>
              <a:t>NS</a:t>
            </a:r>
            <a:endParaRPr lang="en-US" sz="1400"/>
          </a:p>
        </p:txBody>
      </p:sp>
      <p:sp>
        <p:nvSpPr>
          <p:cNvPr id="25" name="Text Box 24"/>
          <p:cNvSpPr txBox="1"/>
          <p:nvPr/>
        </p:nvSpPr>
        <p:spPr>
          <a:xfrm>
            <a:off x="2365375" y="3729990"/>
            <a:ext cx="470535" cy="306705"/>
          </a:xfrm>
          <a:prstGeom prst="rect">
            <a:avLst/>
          </a:prstGeom>
          <a:noFill/>
        </p:spPr>
        <p:txBody>
          <a:bodyPr wrap="square" rtlCol="0">
            <a:spAutoFit/>
          </a:bodyPr>
          <a:p>
            <a:r>
              <a:rPr lang="en-US" sz="1400"/>
              <a:t>ZE</a:t>
            </a:r>
            <a:endParaRPr lang="en-US" sz="1400"/>
          </a:p>
        </p:txBody>
      </p:sp>
      <p:sp>
        <p:nvSpPr>
          <p:cNvPr id="26" name="Text Box 25"/>
          <p:cNvSpPr txBox="1"/>
          <p:nvPr/>
        </p:nvSpPr>
        <p:spPr>
          <a:xfrm>
            <a:off x="3387725" y="3640455"/>
            <a:ext cx="470535" cy="306705"/>
          </a:xfrm>
          <a:prstGeom prst="rect">
            <a:avLst/>
          </a:prstGeom>
          <a:noFill/>
        </p:spPr>
        <p:txBody>
          <a:bodyPr wrap="square" rtlCol="0">
            <a:spAutoFit/>
          </a:bodyPr>
          <a:p>
            <a:r>
              <a:rPr lang="en-US" sz="1400"/>
              <a:t>PB</a:t>
            </a:r>
            <a:endParaRPr lang="en-US" sz="1400"/>
          </a:p>
        </p:txBody>
      </p:sp>
      <p:sp>
        <p:nvSpPr>
          <p:cNvPr id="27" name="Text Box 26"/>
          <p:cNvSpPr txBox="1"/>
          <p:nvPr/>
        </p:nvSpPr>
        <p:spPr>
          <a:xfrm>
            <a:off x="2769870" y="3650615"/>
            <a:ext cx="470535" cy="306705"/>
          </a:xfrm>
          <a:prstGeom prst="rect">
            <a:avLst/>
          </a:prstGeom>
          <a:noFill/>
        </p:spPr>
        <p:txBody>
          <a:bodyPr wrap="square" rtlCol="0">
            <a:spAutoFit/>
          </a:bodyPr>
          <a:p>
            <a:r>
              <a:rPr lang="en-US" sz="1400"/>
              <a:t>PS</a:t>
            </a:r>
            <a:endParaRPr lang="en-US" sz="1400"/>
          </a:p>
        </p:txBody>
      </p:sp>
      <p:sp>
        <p:nvSpPr>
          <p:cNvPr id="28" name="Text Box 27"/>
          <p:cNvSpPr txBox="1"/>
          <p:nvPr/>
        </p:nvSpPr>
        <p:spPr>
          <a:xfrm>
            <a:off x="2155825" y="3749040"/>
            <a:ext cx="409575" cy="306705"/>
          </a:xfrm>
          <a:prstGeom prst="rect">
            <a:avLst/>
          </a:prstGeom>
          <a:noFill/>
        </p:spPr>
        <p:txBody>
          <a:bodyPr wrap="square" rtlCol="0">
            <a:spAutoFit/>
          </a:bodyPr>
          <a:p>
            <a:r>
              <a:rPr lang="en-US" sz="1400"/>
              <a:t>1</a:t>
            </a:r>
            <a:endParaRPr lang="en-US" sz="1400"/>
          </a:p>
        </p:txBody>
      </p:sp>
      <p:sp>
        <p:nvSpPr>
          <p:cNvPr id="29" name="Text Box 28"/>
          <p:cNvSpPr txBox="1"/>
          <p:nvPr/>
        </p:nvSpPr>
        <p:spPr>
          <a:xfrm>
            <a:off x="826135" y="4829810"/>
            <a:ext cx="445770" cy="306705"/>
          </a:xfrm>
          <a:prstGeom prst="rect">
            <a:avLst/>
          </a:prstGeom>
          <a:noFill/>
        </p:spPr>
        <p:txBody>
          <a:bodyPr wrap="square" rtlCol="0">
            <a:spAutoFit/>
          </a:bodyPr>
          <a:p>
            <a:r>
              <a:rPr lang="en-US" sz="1400"/>
              <a:t>-1</a:t>
            </a:r>
            <a:endParaRPr lang="en-US" sz="1400"/>
          </a:p>
        </p:txBody>
      </p:sp>
      <p:sp>
        <p:nvSpPr>
          <p:cNvPr id="30" name="Text Box 29"/>
          <p:cNvSpPr txBox="1"/>
          <p:nvPr/>
        </p:nvSpPr>
        <p:spPr>
          <a:xfrm>
            <a:off x="3671570" y="4853940"/>
            <a:ext cx="445770" cy="306705"/>
          </a:xfrm>
          <a:prstGeom prst="rect">
            <a:avLst/>
          </a:prstGeom>
          <a:noFill/>
        </p:spPr>
        <p:txBody>
          <a:bodyPr wrap="square" rtlCol="0">
            <a:spAutoFit/>
          </a:bodyPr>
          <a:p>
            <a:r>
              <a:rPr lang="en-US" sz="1400"/>
              <a:t>1</a:t>
            </a:r>
            <a:endParaRPr lang="en-US" sz="1400"/>
          </a:p>
        </p:txBody>
      </p:sp>
      <p:sp>
        <p:nvSpPr>
          <p:cNvPr id="31" name="Text Box 30"/>
          <p:cNvSpPr txBox="1"/>
          <p:nvPr/>
        </p:nvSpPr>
        <p:spPr>
          <a:xfrm>
            <a:off x="1271905" y="4819650"/>
            <a:ext cx="445770" cy="306705"/>
          </a:xfrm>
          <a:prstGeom prst="rect">
            <a:avLst/>
          </a:prstGeom>
          <a:noFill/>
        </p:spPr>
        <p:txBody>
          <a:bodyPr wrap="square" rtlCol="0">
            <a:spAutoFit/>
          </a:bodyPr>
          <a:p>
            <a:r>
              <a:rPr lang="en-US" sz="1400"/>
              <a:t>-c</a:t>
            </a:r>
            <a:r>
              <a:rPr lang="en-US" sz="1400" baseline="-25000"/>
              <a:t>2</a:t>
            </a:r>
            <a:endParaRPr lang="en-US" sz="1400" baseline="-25000"/>
          </a:p>
        </p:txBody>
      </p:sp>
      <p:sp>
        <p:nvSpPr>
          <p:cNvPr id="32" name="Text Box 31"/>
          <p:cNvSpPr txBox="1"/>
          <p:nvPr/>
        </p:nvSpPr>
        <p:spPr>
          <a:xfrm>
            <a:off x="1702435" y="4831080"/>
            <a:ext cx="445770" cy="306705"/>
          </a:xfrm>
          <a:prstGeom prst="rect">
            <a:avLst/>
          </a:prstGeom>
          <a:noFill/>
        </p:spPr>
        <p:txBody>
          <a:bodyPr wrap="square" rtlCol="0">
            <a:spAutoFit/>
          </a:bodyPr>
          <a:p>
            <a:r>
              <a:rPr lang="en-US" sz="1400"/>
              <a:t>-c</a:t>
            </a:r>
            <a:r>
              <a:rPr lang="en-US" sz="1400" baseline="-25000"/>
              <a:t>1</a:t>
            </a:r>
            <a:endParaRPr lang="en-US" sz="1400" baseline="-25000"/>
          </a:p>
        </p:txBody>
      </p:sp>
      <p:sp>
        <p:nvSpPr>
          <p:cNvPr id="33" name="Text Box 32"/>
          <p:cNvSpPr txBox="1"/>
          <p:nvPr/>
        </p:nvSpPr>
        <p:spPr>
          <a:xfrm>
            <a:off x="3246120" y="4823460"/>
            <a:ext cx="445770" cy="306705"/>
          </a:xfrm>
          <a:prstGeom prst="rect">
            <a:avLst/>
          </a:prstGeom>
          <a:noFill/>
        </p:spPr>
        <p:txBody>
          <a:bodyPr wrap="square" rtlCol="0">
            <a:spAutoFit/>
          </a:bodyPr>
          <a:p>
            <a:r>
              <a:rPr lang="en-US" sz="1400"/>
              <a:t>c</a:t>
            </a:r>
            <a:r>
              <a:rPr lang="en-US" sz="1400" baseline="-25000"/>
              <a:t>2</a:t>
            </a:r>
            <a:endParaRPr lang="en-US" sz="1400" baseline="-25000"/>
          </a:p>
        </p:txBody>
      </p:sp>
      <p:sp>
        <p:nvSpPr>
          <p:cNvPr id="35" name="Text Box 34"/>
          <p:cNvSpPr txBox="1"/>
          <p:nvPr/>
        </p:nvSpPr>
        <p:spPr>
          <a:xfrm>
            <a:off x="2769870" y="4829810"/>
            <a:ext cx="445770" cy="306705"/>
          </a:xfrm>
          <a:prstGeom prst="rect">
            <a:avLst/>
          </a:prstGeom>
          <a:noFill/>
        </p:spPr>
        <p:txBody>
          <a:bodyPr wrap="square" rtlCol="0">
            <a:spAutoFit/>
          </a:bodyPr>
          <a:p>
            <a:r>
              <a:rPr lang="en-US" sz="1400"/>
              <a:t>c</a:t>
            </a:r>
            <a:r>
              <a:rPr lang="en-US" sz="1400" baseline="-25000"/>
              <a:t>1</a:t>
            </a:r>
            <a:endParaRPr lang="en-US" sz="1400" baseline="-25000"/>
          </a:p>
        </p:txBody>
      </p:sp>
      <p:sp>
        <p:nvSpPr>
          <p:cNvPr id="36" name="Text Box 35"/>
          <p:cNvSpPr txBox="1"/>
          <p:nvPr/>
        </p:nvSpPr>
        <p:spPr>
          <a:xfrm>
            <a:off x="2283460" y="4850130"/>
            <a:ext cx="445770" cy="306705"/>
          </a:xfrm>
          <a:prstGeom prst="rect">
            <a:avLst/>
          </a:prstGeom>
          <a:noFill/>
        </p:spPr>
        <p:txBody>
          <a:bodyPr wrap="square" rtlCol="0">
            <a:spAutoFit/>
          </a:bodyPr>
          <a:p>
            <a:r>
              <a:rPr lang="en-US" sz="1400"/>
              <a:t>0</a:t>
            </a:r>
            <a:endParaRPr lang="en-US" sz="1400"/>
          </a:p>
        </p:txBody>
      </p:sp>
      <mc:AlternateContent xmlns:mc="http://schemas.openxmlformats.org/markup-compatibility/2006">
        <mc:Choice xmlns:a14="http://schemas.microsoft.com/office/drawing/2010/main" Requires="a14">
          <p:sp>
            <p:nvSpPr>
              <p:cNvPr id="37" name="Text Box 36"/>
              <p:cNvSpPr txBox="1"/>
              <p:nvPr/>
            </p:nvSpPr>
            <p:spPr>
              <a:xfrm>
                <a:off x="2225294" y="3081591"/>
                <a:ext cx="610870"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i="1">
                          <a:latin typeface="Cambria Math" panose="02040503050406030204" charset="0"/>
                          <a:cs typeface="Cambria Math" panose="02040503050406030204" charset="0"/>
                        </a:rPr>
                        <m:t>𝜇</m:t>
                      </m:r>
                      <m:r>
                        <a:rPr lang="en-US" i="1">
                          <a:latin typeface="Cambria Math" panose="02040503050406030204" charset="0"/>
                          <a:cs typeface="Cambria Math" panose="02040503050406030204" charset="0"/>
                        </a:rPr>
                        <m:t>(</m:t>
                      </m:r>
                      <m:bar>
                        <m:barPr>
                          <m:pos m:val="top"/>
                          <m:ctrlPr>
                            <a:rPr lang="en-US" i="1">
                              <a:latin typeface="Cambria Math" panose="02040503050406030204" charset="0"/>
                              <a:cs typeface="Cambria Math" panose="02040503050406030204" charset="0"/>
                            </a:rPr>
                          </m:ctrlPr>
                        </m:barPr>
                        <m:e>
                          <m:r>
                            <a:rPr lang="en-US" i="1">
                              <a:latin typeface="Cambria Math" panose="02040503050406030204" charset="0"/>
                              <a:cs typeface="Cambria Math" panose="02040503050406030204" charset="0"/>
                            </a:rPr>
                            <m:t>𝑒</m:t>
                          </m:r>
                        </m:e>
                      </m:bar>
                      <m:r>
                        <a:rPr lang="en-US" i="1">
                          <a:latin typeface="Cambria Math" panose="02040503050406030204" charset="0"/>
                          <a:cs typeface="Cambria Math" panose="02040503050406030204" charset="0"/>
                        </a:rPr>
                        <m:t>)</m:t>
                      </m:r>
                    </m:oMath>
                  </m:oMathPara>
                </a14:m>
                <a:endParaRPr lang="en-US"/>
              </a:p>
            </p:txBody>
          </p:sp>
        </mc:Choice>
        <mc:Fallback>
          <p:sp>
            <p:nvSpPr>
              <p:cNvPr id="37" name="Text Box 36"/>
              <p:cNvSpPr txBox="1">
                <a:spLocks noRot="1" noChangeAspect="1" noMove="1" noResize="1" noEditPoints="1" noAdjustHandles="1" noChangeArrowheads="1" noChangeShapeType="1" noTextEdit="1"/>
              </p:cNvSpPr>
              <p:nvPr/>
            </p:nvSpPr>
            <p:spPr>
              <a:xfrm>
                <a:off x="2225294" y="3081591"/>
                <a:ext cx="610870" cy="368300"/>
              </a:xfrm>
              <a:prstGeom prst="rect">
                <a:avLst/>
              </a:prstGeom>
              <a:blipFill rotWithShape="1">
                <a:blip r:embed="rId1"/>
                <a:stretch>
                  <a:fillRect l="-42" t="-155" r="42" b="15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8" name="Text Box 37"/>
              <p:cNvSpPr txBox="1"/>
              <p:nvPr/>
            </p:nvSpPr>
            <p:spPr>
              <a:xfrm>
                <a:off x="4139184" y="4635436"/>
                <a:ext cx="386715" cy="3683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bar>
                        <m:barPr>
                          <m:pos m:val="top"/>
                          <m:ctrlPr>
                            <a:rPr lang="en-US" i="1">
                              <a:latin typeface="Cambria Math" panose="02040503050406030204" charset="0"/>
                              <a:cs typeface="Cambria Math" panose="02040503050406030204" charset="0"/>
                            </a:rPr>
                          </m:ctrlPr>
                        </m:barPr>
                        <m:e>
                          <m:r>
                            <a:rPr lang="en-US" i="1">
                              <a:latin typeface="Cambria Math" panose="02040503050406030204" charset="0"/>
                              <a:cs typeface="Cambria Math" panose="02040503050406030204" charset="0"/>
                            </a:rPr>
                            <m:t>𝑒</m:t>
                          </m:r>
                        </m:e>
                      </m:bar>
                    </m:oMath>
                  </m:oMathPara>
                </a14:m>
                <a:endParaRPr lang="en-US"/>
              </a:p>
            </p:txBody>
          </p:sp>
        </mc:Choice>
        <mc:Fallback>
          <p:sp>
            <p:nvSpPr>
              <p:cNvPr id="38" name="Text Box 37"/>
              <p:cNvSpPr txBox="1">
                <a:spLocks noRot="1" noChangeAspect="1" noMove="1" noResize="1" noEditPoints="1" noAdjustHandles="1" noChangeArrowheads="1" noChangeShapeType="1" noTextEdit="1"/>
              </p:cNvSpPr>
              <p:nvPr/>
            </p:nvSpPr>
            <p:spPr>
              <a:xfrm>
                <a:off x="4139184" y="4635436"/>
                <a:ext cx="386715" cy="368300"/>
              </a:xfrm>
              <a:prstGeom prst="rect">
                <a:avLst/>
              </a:prstGeom>
              <a:blipFill rotWithShape="1">
                <a:blip r:embed="rId2"/>
                <a:stretch>
                  <a:fillRect l="-66" t="-155" r="66" b="155"/>
                </a:stretch>
              </a:blipFill>
            </p:spPr>
            <p:txBody>
              <a:bodyPr/>
              <a:lstStyle/>
              <a:p>
                <a:r>
                  <a:rPr lang="en-US" altLang="en-US">
                    <a:noFill/>
                  </a:rPr>
                  <a:t> </a:t>
                </a:r>
              </a:p>
            </p:txBody>
          </p:sp>
        </mc:Fallback>
      </mc:AlternateContent>
      <p:cxnSp>
        <p:nvCxnSpPr>
          <p:cNvPr id="39" name="Straight Arrow Connector 38"/>
          <p:cNvCxnSpPr/>
          <p:nvPr/>
        </p:nvCxnSpPr>
        <p:spPr>
          <a:xfrm>
            <a:off x="6020435" y="3718560"/>
            <a:ext cx="3387090" cy="0"/>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cxnSp>
        <p:nvCxnSpPr>
          <p:cNvPr id="40" name="Straight Arrow Connector 39"/>
          <p:cNvCxnSpPr/>
          <p:nvPr/>
        </p:nvCxnSpPr>
        <p:spPr>
          <a:xfrm flipV="1">
            <a:off x="7713980" y="2379345"/>
            <a:ext cx="0" cy="1339215"/>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cxnSp>
        <p:nvCxnSpPr>
          <p:cNvPr id="41" name="Straight Connector 40"/>
          <p:cNvCxnSpPr/>
          <p:nvPr/>
        </p:nvCxnSpPr>
        <p:spPr>
          <a:xfrm>
            <a:off x="6339205" y="285623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2" name="Straight Connector 41"/>
          <p:cNvCxnSpPr/>
          <p:nvPr/>
        </p:nvCxnSpPr>
        <p:spPr>
          <a:xfrm>
            <a:off x="6750050" y="286639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3" name="Straight Connector 42"/>
          <p:cNvCxnSpPr/>
          <p:nvPr/>
        </p:nvCxnSpPr>
        <p:spPr>
          <a:xfrm>
            <a:off x="7232015" y="286639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4" name="Straight Connector 43"/>
          <p:cNvCxnSpPr/>
          <p:nvPr/>
        </p:nvCxnSpPr>
        <p:spPr>
          <a:xfrm>
            <a:off x="8195945" y="286639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5" name="Straight Connector 44"/>
          <p:cNvCxnSpPr/>
          <p:nvPr/>
        </p:nvCxnSpPr>
        <p:spPr>
          <a:xfrm>
            <a:off x="8677910" y="286639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6" name="Straight Connector 45"/>
          <p:cNvCxnSpPr/>
          <p:nvPr/>
        </p:nvCxnSpPr>
        <p:spPr>
          <a:xfrm>
            <a:off x="9088755" y="2856230"/>
            <a:ext cx="0" cy="852170"/>
          </a:xfrm>
          <a:prstGeom prst="line">
            <a:avLst/>
          </a:prstGeom>
          <a:gradFill rotWithShape="0">
            <a:gsLst>
              <a:gs pos="0">
                <a:schemeClr val="accent1"/>
              </a:gs>
              <a:gs pos="100000">
                <a:schemeClr val="accent2"/>
              </a:gs>
            </a:gsLst>
            <a:lin ang="5400000" scaled="1"/>
          </a:gradFill>
          <a:ln w="9525" cap="flat" cmpd="sng" algn="ctr">
            <a:solidFill>
              <a:schemeClr val="tx1"/>
            </a:solidFill>
            <a:prstDash val="dash"/>
            <a:round/>
            <a:headEnd type="none" w="med" len="med"/>
            <a:tailEnd type="none" w="med" len="med"/>
          </a:ln>
        </p:spPr>
      </p:cxnSp>
      <p:cxnSp>
        <p:nvCxnSpPr>
          <p:cNvPr id="47" name="Straight Connector 46"/>
          <p:cNvCxnSpPr/>
          <p:nvPr/>
        </p:nvCxnSpPr>
        <p:spPr>
          <a:xfrm>
            <a:off x="6313805" y="2876550"/>
            <a:ext cx="436245"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48" name="Straight Connector 47"/>
          <p:cNvCxnSpPr/>
          <p:nvPr/>
        </p:nvCxnSpPr>
        <p:spPr>
          <a:xfrm>
            <a:off x="6729730" y="2866390"/>
            <a:ext cx="487045" cy="84201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49" name="Straight Connector 48"/>
          <p:cNvCxnSpPr>
            <a:endCxn id="58" idx="2"/>
          </p:cNvCxnSpPr>
          <p:nvPr/>
        </p:nvCxnSpPr>
        <p:spPr>
          <a:xfrm flipV="1">
            <a:off x="6729730" y="2880995"/>
            <a:ext cx="498475" cy="83756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0" name="Straight Connector 49"/>
          <p:cNvCxnSpPr/>
          <p:nvPr/>
        </p:nvCxnSpPr>
        <p:spPr>
          <a:xfrm>
            <a:off x="8674735" y="2871470"/>
            <a:ext cx="436245" cy="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1" name="Straight Connector 50"/>
          <p:cNvCxnSpPr>
            <a:stCxn id="58" idx="2"/>
          </p:cNvCxnSpPr>
          <p:nvPr/>
        </p:nvCxnSpPr>
        <p:spPr>
          <a:xfrm>
            <a:off x="7228205" y="2880995"/>
            <a:ext cx="485775" cy="83756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2" name="Straight Connector 51"/>
          <p:cNvCxnSpPr/>
          <p:nvPr/>
        </p:nvCxnSpPr>
        <p:spPr>
          <a:xfrm flipV="1">
            <a:off x="7247255" y="2886710"/>
            <a:ext cx="466725" cy="81153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3" name="Straight Connector 52"/>
          <p:cNvCxnSpPr/>
          <p:nvPr/>
        </p:nvCxnSpPr>
        <p:spPr>
          <a:xfrm>
            <a:off x="7703820" y="2886710"/>
            <a:ext cx="496570" cy="83185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4" name="Straight Connector 53"/>
          <p:cNvCxnSpPr/>
          <p:nvPr/>
        </p:nvCxnSpPr>
        <p:spPr>
          <a:xfrm flipV="1">
            <a:off x="7713980" y="2876550"/>
            <a:ext cx="476250" cy="84201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5" name="Straight Connector 54"/>
          <p:cNvCxnSpPr/>
          <p:nvPr/>
        </p:nvCxnSpPr>
        <p:spPr>
          <a:xfrm>
            <a:off x="8200390" y="2886710"/>
            <a:ext cx="476885" cy="81153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56" name="Straight Connector 55"/>
          <p:cNvCxnSpPr/>
          <p:nvPr/>
        </p:nvCxnSpPr>
        <p:spPr>
          <a:xfrm flipV="1">
            <a:off x="8190230" y="2874645"/>
            <a:ext cx="498475" cy="84772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sp>
        <p:nvSpPr>
          <p:cNvPr id="57" name="Text Box 56"/>
          <p:cNvSpPr txBox="1"/>
          <p:nvPr/>
        </p:nvSpPr>
        <p:spPr>
          <a:xfrm>
            <a:off x="6325235" y="2573655"/>
            <a:ext cx="470535" cy="306705"/>
          </a:xfrm>
          <a:prstGeom prst="rect">
            <a:avLst/>
          </a:prstGeom>
          <a:noFill/>
        </p:spPr>
        <p:txBody>
          <a:bodyPr wrap="square" rtlCol="0">
            <a:spAutoFit/>
          </a:bodyPr>
          <a:p>
            <a:r>
              <a:rPr lang="en-US" sz="1400"/>
              <a:t>NB</a:t>
            </a:r>
            <a:endParaRPr lang="en-US" sz="1400"/>
          </a:p>
        </p:txBody>
      </p:sp>
      <p:sp>
        <p:nvSpPr>
          <p:cNvPr id="58" name="Text Box 57"/>
          <p:cNvSpPr txBox="1"/>
          <p:nvPr/>
        </p:nvSpPr>
        <p:spPr>
          <a:xfrm>
            <a:off x="6992620" y="2574290"/>
            <a:ext cx="470535" cy="306705"/>
          </a:xfrm>
          <a:prstGeom prst="rect">
            <a:avLst/>
          </a:prstGeom>
          <a:noFill/>
        </p:spPr>
        <p:txBody>
          <a:bodyPr wrap="square" rtlCol="0">
            <a:spAutoFit/>
          </a:bodyPr>
          <a:p>
            <a:r>
              <a:rPr lang="en-US" sz="1400"/>
              <a:t>NS</a:t>
            </a:r>
            <a:endParaRPr lang="en-US" sz="1400"/>
          </a:p>
        </p:txBody>
      </p:sp>
      <p:sp>
        <p:nvSpPr>
          <p:cNvPr id="59" name="Text Box 58"/>
          <p:cNvSpPr txBox="1"/>
          <p:nvPr/>
        </p:nvSpPr>
        <p:spPr>
          <a:xfrm>
            <a:off x="7655560" y="2628900"/>
            <a:ext cx="470535" cy="306705"/>
          </a:xfrm>
          <a:prstGeom prst="rect">
            <a:avLst/>
          </a:prstGeom>
          <a:noFill/>
        </p:spPr>
        <p:txBody>
          <a:bodyPr wrap="square" rtlCol="0">
            <a:spAutoFit/>
          </a:bodyPr>
          <a:p>
            <a:r>
              <a:rPr lang="en-US" sz="1400"/>
              <a:t>ZE</a:t>
            </a:r>
            <a:endParaRPr lang="en-US" sz="1400"/>
          </a:p>
        </p:txBody>
      </p:sp>
      <p:sp>
        <p:nvSpPr>
          <p:cNvPr id="60" name="Text Box 59"/>
          <p:cNvSpPr txBox="1"/>
          <p:nvPr/>
        </p:nvSpPr>
        <p:spPr>
          <a:xfrm>
            <a:off x="8677910" y="2539365"/>
            <a:ext cx="470535" cy="306705"/>
          </a:xfrm>
          <a:prstGeom prst="rect">
            <a:avLst/>
          </a:prstGeom>
          <a:noFill/>
        </p:spPr>
        <p:txBody>
          <a:bodyPr wrap="square" rtlCol="0">
            <a:spAutoFit/>
          </a:bodyPr>
          <a:p>
            <a:r>
              <a:rPr lang="en-US" sz="1400"/>
              <a:t>PB</a:t>
            </a:r>
            <a:endParaRPr lang="en-US" sz="1400"/>
          </a:p>
        </p:txBody>
      </p:sp>
      <p:sp>
        <p:nvSpPr>
          <p:cNvPr id="61" name="Text Box 60"/>
          <p:cNvSpPr txBox="1"/>
          <p:nvPr/>
        </p:nvSpPr>
        <p:spPr>
          <a:xfrm>
            <a:off x="8060055" y="2549525"/>
            <a:ext cx="470535" cy="306705"/>
          </a:xfrm>
          <a:prstGeom prst="rect">
            <a:avLst/>
          </a:prstGeom>
          <a:noFill/>
        </p:spPr>
        <p:txBody>
          <a:bodyPr wrap="square" rtlCol="0">
            <a:spAutoFit/>
          </a:bodyPr>
          <a:p>
            <a:r>
              <a:rPr lang="en-US" sz="1400"/>
              <a:t>PS</a:t>
            </a:r>
            <a:endParaRPr lang="en-US" sz="1400"/>
          </a:p>
        </p:txBody>
      </p:sp>
      <p:sp>
        <p:nvSpPr>
          <p:cNvPr id="62" name="Text Box 61"/>
          <p:cNvSpPr txBox="1"/>
          <p:nvPr/>
        </p:nvSpPr>
        <p:spPr>
          <a:xfrm>
            <a:off x="7446010" y="2647950"/>
            <a:ext cx="409575" cy="306705"/>
          </a:xfrm>
          <a:prstGeom prst="rect">
            <a:avLst/>
          </a:prstGeom>
          <a:noFill/>
        </p:spPr>
        <p:txBody>
          <a:bodyPr wrap="square" rtlCol="0">
            <a:spAutoFit/>
          </a:bodyPr>
          <a:p>
            <a:r>
              <a:rPr lang="en-US" sz="1400"/>
              <a:t>1</a:t>
            </a:r>
            <a:endParaRPr lang="en-US" sz="1400"/>
          </a:p>
        </p:txBody>
      </p:sp>
      <p:sp>
        <p:nvSpPr>
          <p:cNvPr id="63" name="Text Box 62"/>
          <p:cNvSpPr txBox="1"/>
          <p:nvPr/>
        </p:nvSpPr>
        <p:spPr>
          <a:xfrm>
            <a:off x="6116320" y="3728720"/>
            <a:ext cx="445770" cy="306705"/>
          </a:xfrm>
          <a:prstGeom prst="rect">
            <a:avLst/>
          </a:prstGeom>
          <a:noFill/>
        </p:spPr>
        <p:txBody>
          <a:bodyPr wrap="square" rtlCol="0">
            <a:spAutoFit/>
          </a:bodyPr>
          <a:p>
            <a:r>
              <a:rPr lang="en-US" sz="1400"/>
              <a:t>-1</a:t>
            </a:r>
            <a:endParaRPr lang="en-US" sz="1400"/>
          </a:p>
        </p:txBody>
      </p:sp>
      <p:sp>
        <p:nvSpPr>
          <p:cNvPr id="64" name="Text Box 63"/>
          <p:cNvSpPr txBox="1"/>
          <p:nvPr/>
        </p:nvSpPr>
        <p:spPr>
          <a:xfrm>
            <a:off x="8961755" y="3752850"/>
            <a:ext cx="445770" cy="306705"/>
          </a:xfrm>
          <a:prstGeom prst="rect">
            <a:avLst/>
          </a:prstGeom>
          <a:noFill/>
        </p:spPr>
        <p:txBody>
          <a:bodyPr wrap="square" rtlCol="0">
            <a:spAutoFit/>
          </a:bodyPr>
          <a:p>
            <a:r>
              <a:rPr lang="en-US" sz="1400"/>
              <a:t>1</a:t>
            </a:r>
            <a:endParaRPr lang="en-US" sz="1400"/>
          </a:p>
        </p:txBody>
      </p:sp>
      <p:sp>
        <p:nvSpPr>
          <p:cNvPr id="65" name="Text Box 64"/>
          <p:cNvSpPr txBox="1"/>
          <p:nvPr/>
        </p:nvSpPr>
        <p:spPr>
          <a:xfrm>
            <a:off x="6562090" y="3718560"/>
            <a:ext cx="445770" cy="306705"/>
          </a:xfrm>
          <a:prstGeom prst="rect">
            <a:avLst/>
          </a:prstGeom>
          <a:noFill/>
        </p:spPr>
        <p:txBody>
          <a:bodyPr wrap="square" rtlCol="0">
            <a:spAutoFit/>
          </a:bodyPr>
          <a:p>
            <a:r>
              <a:rPr lang="en-US" sz="1400"/>
              <a:t>-c</a:t>
            </a:r>
            <a:r>
              <a:rPr lang="en-US" sz="1400" baseline="-25000"/>
              <a:t>4</a:t>
            </a:r>
            <a:endParaRPr lang="en-US" sz="1400" baseline="-25000"/>
          </a:p>
        </p:txBody>
      </p:sp>
      <p:sp>
        <p:nvSpPr>
          <p:cNvPr id="66" name="Text Box 65"/>
          <p:cNvSpPr txBox="1"/>
          <p:nvPr/>
        </p:nvSpPr>
        <p:spPr>
          <a:xfrm>
            <a:off x="6992620" y="3729990"/>
            <a:ext cx="445770" cy="306705"/>
          </a:xfrm>
          <a:prstGeom prst="rect">
            <a:avLst/>
          </a:prstGeom>
          <a:noFill/>
        </p:spPr>
        <p:txBody>
          <a:bodyPr wrap="square" rtlCol="0">
            <a:spAutoFit/>
          </a:bodyPr>
          <a:p>
            <a:r>
              <a:rPr lang="en-US" sz="1400"/>
              <a:t>-c</a:t>
            </a:r>
            <a:r>
              <a:rPr lang="en-US" sz="1400" baseline="-25000"/>
              <a:t>3</a:t>
            </a:r>
            <a:endParaRPr lang="en-US" sz="1400" baseline="-25000"/>
          </a:p>
        </p:txBody>
      </p:sp>
      <p:sp>
        <p:nvSpPr>
          <p:cNvPr id="67" name="Text Box 66"/>
          <p:cNvSpPr txBox="1"/>
          <p:nvPr/>
        </p:nvSpPr>
        <p:spPr>
          <a:xfrm>
            <a:off x="8536305" y="3722370"/>
            <a:ext cx="445770" cy="306705"/>
          </a:xfrm>
          <a:prstGeom prst="rect">
            <a:avLst/>
          </a:prstGeom>
          <a:noFill/>
        </p:spPr>
        <p:txBody>
          <a:bodyPr wrap="square" rtlCol="0">
            <a:spAutoFit/>
          </a:bodyPr>
          <a:p>
            <a:r>
              <a:rPr lang="en-US" sz="1400"/>
              <a:t>c</a:t>
            </a:r>
            <a:r>
              <a:rPr lang="en-US" sz="1400" baseline="-25000"/>
              <a:t>4</a:t>
            </a:r>
            <a:endParaRPr lang="en-US" sz="1400" baseline="-25000"/>
          </a:p>
        </p:txBody>
      </p:sp>
      <p:sp>
        <p:nvSpPr>
          <p:cNvPr id="68" name="Text Box 67"/>
          <p:cNvSpPr txBox="1"/>
          <p:nvPr/>
        </p:nvSpPr>
        <p:spPr>
          <a:xfrm>
            <a:off x="8060055" y="3728720"/>
            <a:ext cx="445770" cy="306705"/>
          </a:xfrm>
          <a:prstGeom prst="rect">
            <a:avLst/>
          </a:prstGeom>
          <a:noFill/>
        </p:spPr>
        <p:txBody>
          <a:bodyPr wrap="square" rtlCol="0">
            <a:spAutoFit/>
          </a:bodyPr>
          <a:p>
            <a:r>
              <a:rPr lang="en-US" sz="1400"/>
              <a:t>c</a:t>
            </a:r>
            <a:r>
              <a:rPr lang="en-US" sz="1400" baseline="-25000"/>
              <a:t>3</a:t>
            </a:r>
            <a:endParaRPr lang="en-US" sz="1400" baseline="-25000"/>
          </a:p>
        </p:txBody>
      </p:sp>
      <p:sp>
        <p:nvSpPr>
          <p:cNvPr id="69" name="Text Box 68"/>
          <p:cNvSpPr txBox="1"/>
          <p:nvPr/>
        </p:nvSpPr>
        <p:spPr>
          <a:xfrm>
            <a:off x="7573645" y="3749040"/>
            <a:ext cx="445770" cy="306705"/>
          </a:xfrm>
          <a:prstGeom prst="rect">
            <a:avLst/>
          </a:prstGeom>
          <a:noFill/>
        </p:spPr>
        <p:txBody>
          <a:bodyPr wrap="square" rtlCol="0">
            <a:spAutoFit/>
          </a:bodyPr>
          <a:p>
            <a:r>
              <a:rPr lang="en-US" sz="1400"/>
              <a:t>0</a:t>
            </a:r>
            <a:endParaRPr lang="en-US" sz="1400"/>
          </a:p>
        </p:txBody>
      </p:sp>
      <mc:AlternateContent xmlns:mc="http://schemas.openxmlformats.org/markup-compatibility/2006">
        <mc:Choice xmlns:a14="http://schemas.microsoft.com/office/drawing/2010/main" Requires="a14">
          <p:sp>
            <p:nvSpPr>
              <p:cNvPr id="70" name="Text Box 69"/>
              <p:cNvSpPr txBox="1"/>
              <p:nvPr/>
            </p:nvSpPr>
            <p:spPr>
              <a:xfrm>
                <a:off x="7515479" y="1980501"/>
                <a:ext cx="658495" cy="3937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i="1">
                          <a:latin typeface="Cambria Math" panose="02040503050406030204" charset="0"/>
                          <a:cs typeface="Cambria Math" panose="02040503050406030204" charset="0"/>
                        </a:rPr>
                        <m:t>𝜇</m:t>
                      </m:r>
                      <m:r>
                        <a:rPr lang="en-US" i="1">
                          <a:latin typeface="Cambria Math" panose="02040503050406030204" charset="0"/>
                          <a:cs typeface="Cambria Math" panose="02040503050406030204" charset="0"/>
                        </a:rPr>
                        <m:t>(</m:t>
                      </m:r>
                      <m:bar>
                        <m:barPr>
                          <m:pos m:val="top"/>
                          <m:ctrlPr>
                            <a:rPr lang="en-US" i="1">
                              <a:latin typeface="Cambria Math" panose="02040503050406030204" charset="0"/>
                              <a:cs typeface="Cambria Math" panose="02040503050406030204" charset="0"/>
                            </a:rPr>
                          </m:ctrlPr>
                        </m:bar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e>
                      </m:bar>
                      <m:r>
                        <a:rPr lang="en-US" i="1">
                          <a:latin typeface="Cambria Math" panose="02040503050406030204" charset="0"/>
                          <a:cs typeface="Cambria Math" panose="02040503050406030204" charset="0"/>
                        </a:rPr>
                        <m:t>)</m:t>
                      </m:r>
                    </m:oMath>
                  </m:oMathPara>
                </a14:m>
                <a:endParaRPr lang="en-US"/>
              </a:p>
            </p:txBody>
          </p:sp>
        </mc:Choice>
        <mc:Fallback>
          <p:sp>
            <p:nvSpPr>
              <p:cNvPr id="70" name="Text Box 69"/>
              <p:cNvSpPr txBox="1">
                <a:spLocks noRot="1" noChangeAspect="1" noMove="1" noResize="1" noEditPoints="1" noAdjustHandles="1" noChangeArrowheads="1" noChangeShapeType="1" noTextEdit="1"/>
              </p:cNvSpPr>
              <p:nvPr/>
            </p:nvSpPr>
            <p:spPr>
              <a:xfrm>
                <a:off x="7515479" y="1980501"/>
                <a:ext cx="658495" cy="393700"/>
              </a:xfrm>
              <a:prstGeom prst="rect">
                <a:avLst/>
              </a:prstGeom>
              <a:blipFill rotWithShape="1">
                <a:blip r:embed="rId3"/>
                <a:stretch>
                  <a:fillRect l="-39" t="-145" r="39" b="14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71" name="Text Box 70"/>
              <p:cNvSpPr txBox="1"/>
              <p:nvPr/>
            </p:nvSpPr>
            <p:spPr>
              <a:xfrm>
                <a:off x="9429369" y="3534346"/>
                <a:ext cx="344170" cy="39433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bar>
                        <m:barPr>
                          <m:pos m:val="top"/>
                          <m:ctrlPr>
                            <a:rPr lang="en-US" i="1">
                              <a:latin typeface="Cambria Math" panose="02040503050406030204" charset="0"/>
                              <a:cs typeface="Cambria Math" panose="02040503050406030204" charset="0"/>
                            </a:rPr>
                          </m:ctrlPr>
                        </m:bar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e>
                      </m:bar>
                    </m:oMath>
                  </m:oMathPara>
                </a14:m>
                <a:endParaRPr lang="en-US"/>
              </a:p>
            </p:txBody>
          </p:sp>
        </mc:Choice>
        <mc:Fallback>
          <p:sp>
            <p:nvSpPr>
              <p:cNvPr id="71" name="Text Box 70"/>
              <p:cNvSpPr txBox="1">
                <a:spLocks noRot="1" noChangeAspect="1" noMove="1" noResize="1" noEditPoints="1" noAdjustHandles="1" noChangeArrowheads="1" noChangeShapeType="1" noTextEdit="1"/>
              </p:cNvSpPr>
              <p:nvPr/>
            </p:nvSpPr>
            <p:spPr>
              <a:xfrm>
                <a:off x="9429369" y="3534346"/>
                <a:ext cx="344170" cy="394335"/>
              </a:xfrm>
              <a:prstGeom prst="rect">
                <a:avLst/>
              </a:prstGeom>
              <a:blipFill rotWithShape="1">
                <a:blip r:embed="rId4"/>
                <a:stretch>
                  <a:fillRect l="-74" t="-145" r="74" b="145"/>
                </a:stretch>
              </a:blipFill>
            </p:spPr>
            <p:txBody>
              <a:bodyPr/>
              <a:lstStyle/>
              <a:p>
                <a:r>
                  <a:rPr lang="en-US" altLang="en-US">
                    <a:noFill/>
                  </a:rPr>
                  <a:t> </a:t>
                </a:r>
              </a:p>
            </p:txBody>
          </p:sp>
        </mc:Fallback>
      </mc:AlternateContent>
      <p:cxnSp>
        <p:nvCxnSpPr>
          <p:cNvPr id="72" name="Straight Arrow Connector 71"/>
          <p:cNvCxnSpPr/>
          <p:nvPr/>
        </p:nvCxnSpPr>
        <p:spPr>
          <a:xfrm>
            <a:off x="6102350" y="6097270"/>
            <a:ext cx="3387090" cy="0"/>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cxnSp>
        <p:nvCxnSpPr>
          <p:cNvPr id="73" name="Straight Arrow Connector 72"/>
          <p:cNvCxnSpPr/>
          <p:nvPr/>
        </p:nvCxnSpPr>
        <p:spPr>
          <a:xfrm flipV="1">
            <a:off x="7795895" y="4758055"/>
            <a:ext cx="0" cy="1339215"/>
          </a:xfrm>
          <a:prstGeom prst="straightConnector1">
            <a:avLst/>
          </a:prstGeom>
          <a:gradFill rotWithShape="0">
            <a:gsLst>
              <a:gs pos="0">
                <a:schemeClr val="accent1"/>
              </a:gs>
              <a:gs pos="100000">
                <a:schemeClr val="accent2"/>
              </a:gs>
            </a:gsLst>
            <a:lin ang="5400000" scaled="1"/>
          </a:gradFill>
          <a:ln w="12700" cap="flat" cmpd="sng" algn="ctr">
            <a:solidFill>
              <a:schemeClr val="tx1"/>
            </a:solidFill>
            <a:prstDash val="solid"/>
            <a:round/>
            <a:headEnd type="none" w="med" len="med"/>
            <a:tailEnd type="arrow" w="med" len="med"/>
          </a:ln>
        </p:spPr>
      </p:cxnSp>
      <p:sp>
        <p:nvSpPr>
          <p:cNvPr id="74" name="Text Box 73"/>
          <p:cNvSpPr txBox="1"/>
          <p:nvPr/>
        </p:nvSpPr>
        <p:spPr>
          <a:xfrm>
            <a:off x="7527925" y="5026660"/>
            <a:ext cx="409575" cy="306705"/>
          </a:xfrm>
          <a:prstGeom prst="rect">
            <a:avLst/>
          </a:prstGeom>
          <a:noFill/>
        </p:spPr>
        <p:txBody>
          <a:bodyPr wrap="square" rtlCol="0">
            <a:spAutoFit/>
          </a:bodyPr>
          <a:p>
            <a:r>
              <a:rPr lang="en-US" sz="1400"/>
              <a:t>1</a:t>
            </a:r>
            <a:endParaRPr lang="en-US" sz="1400"/>
          </a:p>
        </p:txBody>
      </p:sp>
      <p:sp>
        <p:nvSpPr>
          <p:cNvPr id="75" name="Text Box 74"/>
          <p:cNvSpPr txBox="1"/>
          <p:nvPr/>
        </p:nvSpPr>
        <p:spPr>
          <a:xfrm>
            <a:off x="6198235" y="6131560"/>
            <a:ext cx="445770" cy="306705"/>
          </a:xfrm>
          <a:prstGeom prst="rect">
            <a:avLst/>
          </a:prstGeom>
          <a:noFill/>
        </p:spPr>
        <p:txBody>
          <a:bodyPr wrap="square" rtlCol="0">
            <a:spAutoFit/>
          </a:bodyPr>
          <a:p>
            <a:r>
              <a:rPr lang="en-US" sz="1400"/>
              <a:t>-1</a:t>
            </a:r>
            <a:endParaRPr lang="en-US" sz="1400"/>
          </a:p>
        </p:txBody>
      </p:sp>
      <p:sp>
        <p:nvSpPr>
          <p:cNvPr id="76" name="Text Box 75"/>
          <p:cNvSpPr txBox="1"/>
          <p:nvPr/>
        </p:nvSpPr>
        <p:spPr>
          <a:xfrm>
            <a:off x="9043670" y="6131560"/>
            <a:ext cx="445770" cy="306705"/>
          </a:xfrm>
          <a:prstGeom prst="rect">
            <a:avLst/>
          </a:prstGeom>
          <a:noFill/>
        </p:spPr>
        <p:txBody>
          <a:bodyPr wrap="square" rtlCol="0">
            <a:spAutoFit/>
          </a:bodyPr>
          <a:p>
            <a:r>
              <a:rPr lang="en-US" sz="1400"/>
              <a:t>1</a:t>
            </a:r>
            <a:endParaRPr lang="en-US" sz="1400"/>
          </a:p>
        </p:txBody>
      </p:sp>
      <p:sp>
        <p:nvSpPr>
          <p:cNvPr id="77" name="Text Box 76"/>
          <p:cNvSpPr txBox="1"/>
          <p:nvPr/>
        </p:nvSpPr>
        <p:spPr>
          <a:xfrm>
            <a:off x="6644005" y="6097270"/>
            <a:ext cx="445770" cy="306705"/>
          </a:xfrm>
          <a:prstGeom prst="rect">
            <a:avLst/>
          </a:prstGeom>
          <a:noFill/>
        </p:spPr>
        <p:txBody>
          <a:bodyPr wrap="square" rtlCol="0">
            <a:spAutoFit/>
          </a:bodyPr>
          <a:p>
            <a:r>
              <a:rPr lang="en-US" sz="1400"/>
              <a:t>-c</a:t>
            </a:r>
            <a:r>
              <a:rPr lang="en-US" sz="1400" baseline="-25000"/>
              <a:t>6</a:t>
            </a:r>
            <a:endParaRPr lang="en-US" sz="1400" baseline="-25000"/>
          </a:p>
        </p:txBody>
      </p:sp>
      <p:sp>
        <p:nvSpPr>
          <p:cNvPr id="78" name="Text Box 77"/>
          <p:cNvSpPr txBox="1"/>
          <p:nvPr/>
        </p:nvSpPr>
        <p:spPr>
          <a:xfrm>
            <a:off x="7074535" y="6108700"/>
            <a:ext cx="445770" cy="306705"/>
          </a:xfrm>
          <a:prstGeom prst="rect">
            <a:avLst/>
          </a:prstGeom>
          <a:noFill/>
        </p:spPr>
        <p:txBody>
          <a:bodyPr wrap="square" rtlCol="0">
            <a:spAutoFit/>
          </a:bodyPr>
          <a:p>
            <a:r>
              <a:rPr lang="en-US" sz="1400"/>
              <a:t>-c</a:t>
            </a:r>
            <a:r>
              <a:rPr lang="en-US" sz="1400" baseline="-25000"/>
              <a:t>5</a:t>
            </a:r>
            <a:endParaRPr lang="en-US" sz="1400" baseline="-25000"/>
          </a:p>
        </p:txBody>
      </p:sp>
      <p:sp>
        <p:nvSpPr>
          <p:cNvPr id="79" name="Text Box 78"/>
          <p:cNvSpPr txBox="1"/>
          <p:nvPr/>
        </p:nvSpPr>
        <p:spPr>
          <a:xfrm>
            <a:off x="8618220" y="6101080"/>
            <a:ext cx="445770" cy="306705"/>
          </a:xfrm>
          <a:prstGeom prst="rect">
            <a:avLst/>
          </a:prstGeom>
          <a:noFill/>
        </p:spPr>
        <p:txBody>
          <a:bodyPr wrap="square" rtlCol="0">
            <a:spAutoFit/>
          </a:bodyPr>
          <a:p>
            <a:r>
              <a:rPr lang="en-US" sz="1400"/>
              <a:t>c</a:t>
            </a:r>
            <a:r>
              <a:rPr lang="en-US" sz="1400" baseline="-25000"/>
              <a:t>6</a:t>
            </a:r>
            <a:endParaRPr lang="en-US" sz="1400" baseline="-25000"/>
          </a:p>
        </p:txBody>
      </p:sp>
      <p:sp>
        <p:nvSpPr>
          <p:cNvPr id="80" name="Text Box 79"/>
          <p:cNvSpPr txBox="1"/>
          <p:nvPr/>
        </p:nvSpPr>
        <p:spPr>
          <a:xfrm>
            <a:off x="8141970" y="6107430"/>
            <a:ext cx="445770" cy="306705"/>
          </a:xfrm>
          <a:prstGeom prst="rect">
            <a:avLst/>
          </a:prstGeom>
          <a:noFill/>
        </p:spPr>
        <p:txBody>
          <a:bodyPr wrap="square" rtlCol="0">
            <a:spAutoFit/>
          </a:bodyPr>
          <a:p>
            <a:r>
              <a:rPr lang="en-US" sz="1400"/>
              <a:t>c</a:t>
            </a:r>
            <a:r>
              <a:rPr lang="en-US" sz="1400" baseline="-25000"/>
              <a:t>5</a:t>
            </a:r>
            <a:endParaRPr lang="en-US" sz="1400" baseline="-25000"/>
          </a:p>
        </p:txBody>
      </p:sp>
      <p:sp>
        <p:nvSpPr>
          <p:cNvPr id="81" name="Text Box 80"/>
          <p:cNvSpPr txBox="1"/>
          <p:nvPr/>
        </p:nvSpPr>
        <p:spPr>
          <a:xfrm>
            <a:off x="7655560" y="6127750"/>
            <a:ext cx="445770" cy="306705"/>
          </a:xfrm>
          <a:prstGeom prst="rect">
            <a:avLst/>
          </a:prstGeom>
          <a:noFill/>
        </p:spPr>
        <p:txBody>
          <a:bodyPr wrap="square" rtlCol="0">
            <a:spAutoFit/>
          </a:bodyPr>
          <a:p>
            <a:r>
              <a:rPr lang="en-US" sz="1400"/>
              <a:t>0</a:t>
            </a:r>
            <a:endParaRPr lang="en-US" sz="1400"/>
          </a:p>
        </p:txBody>
      </p:sp>
      <mc:AlternateContent xmlns:mc="http://schemas.openxmlformats.org/markup-compatibility/2006">
        <mc:Choice xmlns:a14="http://schemas.microsoft.com/office/drawing/2010/main" Requires="a14">
          <p:sp>
            <p:nvSpPr>
              <p:cNvPr id="82" name="Text Box 81"/>
              <p:cNvSpPr txBox="1"/>
              <p:nvPr/>
            </p:nvSpPr>
            <p:spPr>
              <a:xfrm>
                <a:off x="7597394" y="4359211"/>
                <a:ext cx="666115" cy="39814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i="1">
                          <a:latin typeface="Cambria Math" panose="02040503050406030204" charset="0"/>
                          <a:cs typeface="Cambria Math" panose="02040503050406030204" charset="0"/>
                        </a:rPr>
                        <m:t>𝜇</m:t>
                      </m:r>
                      <m:r>
                        <a:rPr lang="en-US" i="1">
                          <a:latin typeface="Cambria Math" panose="02040503050406030204" charset="0"/>
                          <a:cs typeface="Cambria Math" panose="02040503050406030204" charset="0"/>
                        </a:rPr>
                        <m:t>(</m:t>
                      </m:r>
                      <m:bar>
                        <m:barPr>
                          <m:pos m:val="top"/>
                          <m:ctrlPr>
                            <a:rPr lang="en-US" i="1">
                              <a:latin typeface="Cambria Math" panose="02040503050406030204" charset="0"/>
                              <a:cs typeface="Cambria Math" panose="02040503050406030204" charset="0"/>
                            </a:rPr>
                          </m:ctrlPr>
                        </m:barPr>
                        <m:e>
                          <m:r>
                            <a:rPr lang="en-US" i="1">
                              <a:latin typeface="Cambria Math" panose="02040503050406030204" charset="0"/>
                              <a:cs typeface="Cambria Math" panose="02040503050406030204" charset="0"/>
                            </a:rPr>
                            <m:t>𝜃</m:t>
                          </m:r>
                        </m:e>
                      </m:bar>
                      <m:r>
                        <a:rPr lang="en-US" i="1">
                          <a:latin typeface="Cambria Math" panose="02040503050406030204" charset="0"/>
                          <a:cs typeface="Cambria Math" panose="02040503050406030204" charset="0"/>
                        </a:rPr>
                        <m:t>)</m:t>
                      </m:r>
                    </m:oMath>
                  </m:oMathPara>
                </a14:m>
                <a:endParaRPr lang="en-US"/>
              </a:p>
            </p:txBody>
          </p:sp>
        </mc:Choice>
        <mc:Fallback>
          <p:sp>
            <p:nvSpPr>
              <p:cNvPr id="82" name="Text Box 81"/>
              <p:cNvSpPr txBox="1">
                <a:spLocks noRot="1" noChangeAspect="1" noMove="1" noResize="1" noEditPoints="1" noAdjustHandles="1" noChangeArrowheads="1" noChangeShapeType="1" noTextEdit="1"/>
              </p:cNvSpPr>
              <p:nvPr/>
            </p:nvSpPr>
            <p:spPr>
              <a:xfrm>
                <a:off x="7597394" y="4359211"/>
                <a:ext cx="666115" cy="398145"/>
              </a:xfrm>
              <a:prstGeom prst="rect">
                <a:avLst/>
              </a:prstGeom>
              <a:blipFill rotWithShape="1">
                <a:blip r:embed="rId5"/>
                <a:stretch>
                  <a:fillRect l="-38" t="-143" r="38" b="14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3" name="Text Box 82"/>
              <p:cNvSpPr txBox="1"/>
              <p:nvPr/>
            </p:nvSpPr>
            <p:spPr>
              <a:xfrm>
                <a:off x="9511284" y="5913056"/>
                <a:ext cx="351790" cy="39878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bar>
                        <m:barPr>
                          <m:pos m:val="top"/>
                          <m:ctrlPr>
                            <a:rPr lang="en-US" i="1">
                              <a:latin typeface="Cambria Math" panose="02040503050406030204" charset="0"/>
                              <a:cs typeface="Cambria Math" panose="02040503050406030204" charset="0"/>
                            </a:rPr>
                          </m:ctrlPr>
                        </m:barPr>
                        <m:e>
                          <m:r>
                            <a:rPr lang="en-US" i="1">
                              <a:latin typeface="Cambria Math" panose="02040503050406030204" charset="0"/>
                              <a:cs typeface="Cambria Math" panose="02040503050406030204" charset="0"/>
                            </a:rPr>
                            <m:t>𝜃</m:t>
                          </m:r>
                        </m:e>
                      </m:bar>
                    </m:oMath>
                  </m:oMathPara>
                </a14:m>
                <a:endParaRPr lang="en-US"/>
              </a:p>
            </p:txBody>
          </p:sp>
        </mc:Choice>
        <mc:Fallback>
          <p:sp>
            <p:nvSpPr>
              <p:cNvPr id="83" name="Text Box 82"/>
              <p:cNvSpPr txBox="1">
                <a:spLocks noRot="1" noChangeAspect="1" noMove="1" noResize="1" noEditPoints="1" noAdjustHandles="1" noChangeArrowheads="1" noChangeShapeType="1" noTextEdit="1"/>
              </p:cNvSpPr>
              <p:nvPr/>
            </p:nvSpPr>
            <p:spPr>
              <a:xfrm>
                <a:off x="9511284" y="5913056"/>
                <a:ext cx="351790" cy="398780"/>
              </a:xfrm>
              <a:prstGeom prst="rect">
                <a:avLst/>
              </a:prstGeom>
              <a:blipFill rotWithShape="1">
                <a:blip r:embed="rId6"/>
                <a:stretch>
                  <a:fillRect l="-72" t="-143" r="72" b="143"/>
                </a:stretch>
              </a:blipFill>
            </p:spPr>
            <p:txBody>
              <a:bodyPr/>
              <a:lstStyle/>
              <a:p>
                <a:r>
                  <a:rPr lang="en-US" altLang="en-US">
                    <a:noFill/>
                  </a:rPr>
                  <a:t> </a:t>
                </a:r>
              </a:p>
            </p:txBody>
          </p:sp>
        </mc:Fallback>
      </mc:AlternateContent>
      <p:cxnSp>
        <p:nvCxnSpPr>
          <p:cNvPr id="84" name="Straight Connector 83"/>
          <p:cNvCxnSpPr/>
          <p:nvPr/>
        </p:nvCxnSpPr>
        <p:spPr>
          <a:xfrm flipV="1">
            <a:off x="6430010" y="5255260"/>
            <a:ext cx="0" cy="83693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85" name="Straight Connector 84"/>
          <p:cNvCxnSpPr>
            <a:stCxn id="77" idx="0"/>
          </p:cNvCxnSpPr>
          <p:nvPr/>
        </p:nvCxnSpPr>
        <p:spPr>
          <a:xfrm flipV="1">
            <a:off x="6866890" y="5245100"/>
            <a:ext cx="4445" cy="85217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86" name="Straight Connector 85"/>
          <p:cNvCxnSpPr>
            <a:stCxn id="78" idx="0"/>
          </p:cNvCxnSpPr>
          <p:nvPr/>
        </p:nvCxnSpPr>
        <p:spPr>
          <a:xfrm flipV="1">
            <a:off x="7297420" y="5255260"/>
            <a:ext cx="4445" cy="853440"/>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87" name="Straight Connector 86"/>
          <p:cNvCxnSpPr/>
          <p:nvPr/>
        </p:nvCxnSpPr>
        <p:spPr>
          <a:xfrm flipV="1">
            <a:off x="8276590" y="5267325"/>
            <a:ext cx="3810" cy="84010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88" name="Straight Connector 87"/>
          <p:cNvCxnSpPr/>
          <p:nvPr/>
        </p:nvCxnSpPr>
        <p:spPr>
          <a:xfrm flipV="1">
            <a:off x="7795895" y="5267325"/>
            <a:ext cx="5715" cy="84137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sp>
        <p:nvSpPr>
          <p:cNvPr id="91" name="Text Box 90"/>
          <p:cNvSpPr txBox="1"/>
          <p:nvPr/>
        </p:nvSpPr>
        <p:spPr>
          <a:xfrm>
            <a:off x="6186170" y="4938395"/>
            <a:ext cx="470535" cy="306705"/>
          </a:xfrm>
          <a:prstGeom prst="rect">
            <a:avLst/>
          </a:prstGeom>
          <a:noFill/>
        </p:spPr>
        <p:txBody>
          <a:bodyPr wrap="square" rtlCol="0">
            <a:spAutoFit/>
          </a:bodyPr>
          <a:p>
            <a:r>
              <a:rPr lang="en-US" sz="1400"/>
              <a:t>NB</a:t>
            </a:r>
            <a:endParaRPr lang="en-US" sz="1400"/>
          </a:p>
        </p:txBody>
      </p:sp>
      <p:sp>
        <p:nvSpPr>
          <p:cNvPr id="92" name="Text Box 91"/>
          <p:cNvSpPr txBox="1"/>
          <p:nvPr/>
        </p:nvSpPr>
        <p:spPr>
          <a:xfrm>
            <a:off x="6656705" y="4938395"/>
            <a:ext cx="470535" cy="306705"/>
          </a:xfrm>
          <a:prstGeom prst="rect">
            <a:avLst/>
          </a:prstGeom>
          <a:noFill/>
        </p:spPr>
        <p:txBody>
          <a:bodyPr wrap="square" rtlCol="0">
            <a:spAutoFit/>
          </a:bodyPr>
          <a:p>
            <a:r>
              <a:rPr lang="en-US" sz="1400"/>
              <a:t>NM</a:t>
            </a:r>
            <a:endParaRPr lang="en-US" sz="1400"/>
          </a:p>
        </p:txBody>
      </p:sp>
      <p:sp>
        <p:nvSpPr>
          <p:cNvPr id="93" name="Text Box 92"/>
          <p:cNvSpPr txBox="1"/>
          <p:nvPr/>
        </p:nvSpPr>
        <p:spPr>
          <a:xfrm>
            <a:off x="8491220" y="4938395"/>
            <a:ext cx="470535" cy="306705"/>
          </a:xfrm>
          <a:prstGeom prst="rect">
            <a:avLst/>
          </a:prstGeom>
          <a:noFill/>
        </p:spPr>
        <p:txBody>
          <a:bodyPr wrap="square" rtlCol="0">
            <a:spAutoFit/>
          </a:bodyPr>
          <a:p>
            <a:r>
              <a:rPr lang="en-US" sz="1400"/>
              <a:t>PM</a:t>
            </a:r>
            <a:endParaRPr lang="en-US" sz="1400"/>
          </a:p>
        </p:txBody>
      </p:sp>
      <p:sp>
        <p:nvSpPr>
          <p:cNvPr id="94" name="Text Box 93"/>
          <p:cNvSpPr txBox="1"/>
          <p:nvPr/>
        </p:nvSpPr>
        <p:spPr>
          <a:xfrm>
            <a:off x="9018905" y="4949825"/>
            <a:ext cx="470535" cy="306705"/>
          </a:xfrm>
          <a:prstGeom prst="rect">
            <a:avLst/>
          </a:prstGeom>
          <a:noFill/>
        </p:spPr>
        <p:txBody>
          <a:bodyPr wrap="square" rtlCol="0">
            <a:spAutoFit/>
          </a:bodyPr>
          <a:p>
            <a:r>
              <a:rPr lang="en-US" sz="1400"/>
              <a:t>PB</a:t>
            </a:r>
            <a:endParaRPr lang="en-US" sz="1400"/>
          </a:p>
        </p:txBody>
      </p:sp>
      <p:sp>
        <p:nvSpPr>
          <p:cNvPr id="95" name="Text Box 94"/>
          <p:cNvSpPr txBox="1"/>
          <p:nvPr/>
        </p:nvSpPr>
        <p:spPr>
          <a:xfrm>
            <a:off x="7729855" y="4938395"/>
            <a:ext cx="470535" cy="306705"/>
          </a:xfrm>
          <a:prstGeom prst="rect">
            <a:avLst/>
          </a:prstGeom>
          <a:noFill/>
        </p:spPr>
        <p:txBody>
          <a:bodyPr wrap="square" rtlCol="0">
            <a:spAutoFit/>
          </a:bodyPr>
          <a:p>
            <a:r>
              <a:rPr lang="en-US" sz="1400"/>
              <a:t>ZE</a:t>
            </a:r>
            <a:endParaRPr lang="en-US" sz="1400"/>
          </a:p>
        </p:txBody>
      </p:sp>
      <p:sp>
        <p:nvSpPr>
          <p:cNvPr id="96" name="Text Box 95"/>
          <p:cNvSpPr txBox="1"/>
          <p:nvPr/>
        </p:nvSpPr>
        <p:spPr>
          <a:xfrm>
            <a:off x="8065770" y="4938395"/>
            <a:ext cx="470535" cy="306705"/>
          </a:xfrm>
          <a:prstGeom prst="rect">
            <a:avLst/>
          </a:prstGeom>
          <a:noFill/>
        </p:spPr>
        <p:txBody>
          <a:bodyPr wrap="square" rtlCol="0">
            <a:spAutoFit/>
          </a:bodyPr>
          <a:p>
            <a:r>
              <a:rPr lang="en-US" sz="1400"/>
              <a:t>PS</a:t>
            </a:r>
            <a:endParaRPr lang="en-US" sz="1400"/>
          </a:p>
        </p:txBody>
      </p:sp>
      <p:sp>
        <p:nvSpPr>
          <p:cNvPr id="97" name="Text Box 96"/>
          <p:cNvSpPr txBox="1"/>
          <p:nvPr/>
        </p:nvSpPr>
        <p:spPr>
          <a:xfrm>
            <a:off x="7103110" y="4939665"/>
            <a:ext cx="470535" cy="306705"/>
          </a:xfrm>
          <a:prstGeom prst="rect">
            <a:avLst/>
          </a:prstGeom>
          <a:noFill/>
        </p:spPr>
        <p:txBody>
          <a:bodyPr wrap="square" rtlCol="0">
            <a:spAutoFit/>
          </a:bodyPr>
          <a:p>
            <a:r>
              <a:rPr lang="en-US" sz="1400"/>
              <a:t>NS</a:t>
            </a:r>
            <a:endParaRPr lang="en-US" sz="1400"/>
          </a:p>
        </p:txBody>
      </p:sp>
      <p:sp>
        <p:nvSpPr>
          <p:cNvPr id="98" name="Text Box 97"/>
          <p:cNvSpPr txBox="1"/>
          <p:nvPr/>
        </p:nvSpPr>
        <p:spPr>
          <a:xfrm>
            <a:off x="826135" y="5636260"/>
            <a:ext cx="4563745" cy="645160"/>
          </a:xfrm>
          <a:prstGeom prst="rect">
            <a:avLst/>
          </a:prstGeom>
          <a:noFill/>
        </p:spPr>
        <p:txBody>
          <a:bodyPr wrap="square" rtlCol="0">
            <a:spAutoFit/>
          </a:bodyPr>
          <a:p>
            <a:r>
              <a:rPr lang="en-US"/>
              <a:t>Các hệ số c</a:t>
            </a:r>
            <a:r>
              <a:rPr lang="en-US" baseline="-25000"/>
              <a:t>1</a:t>
            </a:r>
            <a:r>
              <a:rPr lang="en-US"/>
              <a:t> ,... c</a:t>
            </a:r>
            <a:r>
              <a:rPr lang="en-US" baseline="-25000"/>
              <a:t>6</a:t>
            </a:r>
            <a:r>
              <a:rPr lang="en-US"/>
              <a:t> sẽ được tinh chỉnh thông qua thực nghiệm</a:t>
            </a:r>
            <a:endParaRPr lang="en-US"/>
          </a:p>
        </p:txBody>
      </p:sp>
      <p:cxnSp>
        <p:nvCxnSpPr>
          <p:cNvPr id="4" name="Straight Connector 3"/>
          <p:cNvCxnSpPr/>
          <p:nvPr/>
        </p:nvCxnSpPr>
        <p:spPr>
          <a:xfrm flipV="1">
            <a:off x="8757285" y="5262245"/>
            <a:ext cx="3810" cy="84010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cxnSp>
        <p:nvCxnSpPr>
          <p:cNvPr id="34" name="Straight Connector 33"/>
          <p:cNvCxnSpPr/>
          <p:nvPr/>
        </p:nvCxnSpPr>
        <p:spPr>
          <a:xfrm flipV="1">
            <a:off x="9182735" y="5251450"/>
            <a:ext cx="3810" cy="840105"/>
          </a:xfrm>
          <a:prstGeom prst="line">
            <a:avLst/>
          </a:prstGeom>
          <a:gradFill rotWithShape="0">
            <a:gsLst>
              <a:gs pos="0">
                <a:schemeClr val="accent1"/>
              </a:gs>
              <a:gs pos="100000">
                <a:schemeClr val="accent2"/>
              </a:gs>
            </a:gsLst>
            <a:lin ang="5400000" scaled="1"/>
          </a:gradFill>
          <a:ln w="28575" cap="flat" cmpd="sng" algn="ctr">
            <a:solidFill>
              <a:srgbClr val="FF0000"/>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p:txBody>
          <a:bodyPr/>
          <a:p>
            <a:pPr marL="0" indent="0">
              <a:buNone/>
            </a:pPr>
            <a:r>
              <a:rPr lang="en-US" sz="2000" b="1" u="sng">
                <a:sym typeface="+mn-ea"/>
              </a:rPr>
              <a:t>Thiết kế bộ điều khiển PD mờ:</a:t>
            </a:r>
            <a:endParaRPr lang="en-US" sz="2000" b="1" u="sng">
              <a:sym typeface="+mn-ea"/>
            </a:endParaRPr>
          </a:p>
          <a:p>
            <a:pPr marL="0" indent="0">
              <a:buNone/>
            </a:pPr>
            <a:endParaRPr lang="en-US" sz="2000" b="1" u="sng">
              <a:sym typeface="+mn-ea"/>
            </a:endParaRPr>
          </a:p>
          <a:p>
            <a:pPr marL="0" indent="0">
              <a:buNone/>
            </a:pPr>
            <a:r>
              <a:rPr lang="en-US" sz="2000" b="1"/>
              <a:t>Bước 4: </a:t>
            </a:r>
            <a:r>
              <a:rPr lang="en-US" sz="2000"/>
              <a:t>Xây dựng hệ quy tắc mờ bằng cách vẽ hình minh họa để có ý tưởng đưa ra một số quy tắc điển hình, sau đó dùng tính liên tục của hệ mờ và tính đối xứng để suy ra các quy tắc còn lại.</a:t>
            </a:r>
            <a:endParaRPr lang="en-US" sz="2000"/>
          </a:p>
          <a:p>
            <a:endParaRPr lang="en-US" sz="2000"/>
          </a:p>
        </p:txBody>
      </p:sp>
      <p:pic>
        <p:nvPicPr>
          <p:cNvPr id="5" name="Picture 5"/>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301105" y="1516380"/>
            <a:ext cx="5139055" cy="3825240"/>
          </a:xfrm>
          <a:prstGeom prst="rect">
            <a:avLst/>
          </a:prstGeom>
        </p:spPr>
      </p:pic>
      <mc:AlternateContent xmlns:mc="http://schemas.openxmlformats.org/markup-compatibility/2006">
        <mc:Choice xmlns:a14="http://schemas.microsoft.com/office/drawing/2010/main" Requires="a14">
          <p:sp>
            <p:nvSpPr>
              <p:cNvPr id="6" name="Text Box 5"/>
              <p:cNvSpPr txBox="1"/>
              <p:nvPr/>
            </p:nvSpPr>
            <p:spPr>
              <a:xfrm>
                <a:off x="7744714" y="5496496"/>
                <a:ext cx="1724025" cy="54546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charset="0"/>
                              <a:cs typeface="Cambria Math" panose="02040503050406030204" charset="0"/>
                            </a:rPr>
                          </m:ctrlPr>
                        </m:dPr>
                        <m:e>
                          <m:eqArr>
                            <m:eqArrPr>
                              <m:ctrlPr>
                                <a:rPr lang="en-US" i="1">
                                  <a:latin typeface="Cambria Math" panose="02040503050406030204" charset="0"/>
                                  <a:cs typeface="Cambria Math" panose="02040503050406030204" charset="0"/>
                                </a:rPr>
                              </m:ctrlPr>
                            </m:eqArrPr>
                            <m:e>
                              <m:r>
                                <a:rPr lang="en-US" i="1">
                                  <a:latin typeface="Cambria Math" panose="02040503050406030204" charset="0"/>
                                  <a:cs typeface="Cambria Math" panose="02040503050406030204" charset="0"/>
                                </a:rPr>
                                <m:t>𝑒</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e>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e>
                          </m:eqArr>
                        </m:e>
                      </m:d>
                      <m:r>
                        <a:rPr lang="en-US" i="1">
                          <a:latin typeface="Cambria Math" panose="02040503050406030204" charset="0"/>
                          <a:cs typeface="Cambria Math" panose="02040503050406030204" charset="0"/>
                        </a:rPr>
                        <m:t>𝜃</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oMath>
                  </m:oMathPara>
                </a14:m>
                <a:endParaRPr lang="en-US"/>
              </a:p>
            </p:txBody>
          </p:sp>
        </mc:Choice>
        <mc:Fallback>
          <p:sp>
            <p:nvSpPr>
              <p:cNvPr id="6" name="Text Box 5"/>
              <p:cNvSpPr txBox="1">
                <a:spLocks noRot="1" noChangeAspect="1" noMove="1" noResize="1" noEditPoints="1" noAdjustHandles="1" noChangeArrowheads="1" noChangeShapeType="1" noTextEdit="1"/>
              </p:cNvSpPr>
              <p:nvPr/>
            </p:nvSpPr>
            <p:spPr>
              <a:xfrm>
                <a:off x="7744714" y="5496496"/>
                <a:ext cx="1724025" cy="545465"/>
              </a:xfrm>
              <a:prstGeom prst="rect">
                <a:avLst/>
              </a:prstGeom>
              <a:blipFill rotWithShape="1">
                <a:blip r:embed="rId2"/>
                <a:stretch>
                  <a:fillRect l="-15" t="-105" r="15" b="105"/>
                </a:stretch>
              </a:blipFill>
            </p:spPr>
            <p:txBody>
              <a:bodyPr/>
              <a:lstStyle/>
              <a:p>
                <a:r>
                  <a:rPr lang="en-US"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p:txBody>
          <a:bodyPr/>
          <a:p>
            <a:pPr marL="0" indent="0">
              <a:buNone/>
            </a:pPr>
            <a:r>
              <a:rPr lang="en-US" sz="2000" b="1" u="sng">
                <a:sym typeface="+mn-ea"/>
              </a:rPr>
              <a:t>Thiết kế bộ điều khiển PD mờ:</a:t>
            </a:r>
            <a:endParaRPr lang="en-US" sz="2000" b="1" u="sng">
              <a:sym typeface="+mn-ea"/>
            </a:endParaRPr>
          </a:p>
          <a:p>
            <a:pPr marL="0" indent="0">
              <a:buNone/>
            </a:pPr>
            <a:endParaRPr lang="en-US" sz="2000" b="1" u="sng">
              <a:sym typeface="+mn-ea"/>
            </a:endParaRPr>
          </a:p>
          <a:p>
            <a:pPr marL="0" indent="0">
              <a:buNone/>
            </a:pPr>
            <a:r>
              <a:rPr lang="en-US" sz="2000" b="1">
                <a:sym typeface="+mn-ea"/>
              </a:rPr>
              <a:t>Bước 4: </a:t>
            </a:r>
            <a:endParaRPr lang="en-US" sz="2000"/>
          </a:p>
        </p:txBody>
      </p:sp>
      <p:pic>
        <p:nvPicPr>
          <p:cNvPr id="8" name="Picture 8"/>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933450" y="2383155"/>
            <a:ext cx="4373245" cy="3131185"/>
          </a:xfrm>
          <a:prstGeom prst="rect">
            <a:avLst/>
          </a:prstGeom>
        </p:spPr>
      </p:pic>
      <mc:AlternateContent xmlns:mc="http://schemas.openxmlformats.org/markup-compatibility/2006">
        <mc:Choice xmlns:a14="http://schemas.microsoft.com/office/drawing/2010/main" Requires="a14">
          <p:sp>
            <p:nvSpPr>
              <p:cNvPr id="5" name="Text Box 4"/>
              <p:cNvSpPr txBox="1"/>
              <p:nvPr/>
            </p:nvSpPr>
            <p:spPr>
              <a:xfrm>
                <a:off x="2448814" y="5679376"/>
                <a:ext cx="1706880" cy="54737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charset="0"/>
                              <a:cs typeface="Cambria Math" panose="02040503050406030204" charset="0"/>
                            </a:rPr>
                          </m:ctrlPr>
                        </m:dPr>
                        <m:e>
                          <m:eqArr>
                            <m:eqArrPr>
                              <m:ctrlPr>
                                <a:rPr lang="en-US" i="1">
                                  <a:latin typeface="Cambria Math" panose="02040503050406030204" charset="0"/>
                                  <a:cs typeface="Cambria Math" panose="02040503050406030204" charset="0"/>
                                </a:rPr>
                              </m:ctrlPr>
                            </m:eqArrPr>
                            <m:e>
                              <m:r>
                                <a:rPr lang="en-US" i="1">
                                  <a:latin typeface="Cambria Math" panose="02040503050406030204" charset="0"/>
                                  <a:cs typeface="Cambria Math" panose="02040503050406030204" charset="0"/>
                                </a:rPr>
                                <m:t>𝑒</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e>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e>
                          </m:eqArr>
                        </m:e>
                      </m:d>
                      <m:r>
                        <a:rPr lang="en-US" i="1">
                          <a:latin typeface="Cambria Math" panose="02040503050406030204" charset="0"/>
                          <a:cs typeface="Cambria Math" panose="02040503050406030204" charset="0"/>
                        </a:rPr>
                        <m:t>𝜃</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oMath>
                  </m:oMathPara>
                </a14:m>
                <a:endParaRPr lang="en-US"/>
              </a:p>
            </p:txBody>
          </p:sp>
        </mc:Choice>
        <mc:Fallback>
          <p:sp>
            <p:nvSpPr>
              <p:cNvPr id="5" name="Text Box 4"/>
              <p:cNvSpPr txBox="1">
                <a:spLocks noRot="1" noChangeAspect="1" noMove="1" noResize="1" noEditPoints="1" noAdjustHandles="1" noChangeArrowheads="1" noChangeShapeType="1" noTextEdit="1"/>
              </p:cNvSpPr>
              <p:nvPr/>
            </p:nvSpPr>
            <p:spPr>
              <a:xfrm>
                <a:off x="2448814" y="5679376"/>
                <a:ext cx="1706880" cy="547370"/>
              </a:xfrm>
              <a:prstGeom prst="rect">
                <a:avLst/>
              </a:prstGeom>
              <a:blipFill rotWithShape="1">
                <a:blip r:embed="rId2"/>
                <a:stretch>
                  <a:fillRect l="-15" t="-104" r="15" b="104"/>
                </a:stretch>
              </a:blipFill>
            </p:spPr>
            <p:txBody>
              <a:bodyPr/>
              <a:lstStyle/>
              <a:p>
                <a:r>
                  <a:rPr lang="en-US" altLang="en-US">
                    <a:noFill/>
                  </a:rPr>
                  <a:t> </a:t>
                </a:r>
              </a:p>
            </p:txBody>
          </p:sp>
        </mc:Fallback>
      </mc:AlternateContent>
      <p:pic>
        <p:nvPicPr>
          <p:cNvPr id="9"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0" y="2388235"/>
            <a:ext cx="4265930" cy="3126105"/>
          </a:xfrm>
          <a:prstGeom prst="rect">
            <a:avLst/>
          </a:prstGeom>
        </p:spPr>
      </p:pic>
      <mc:AlternateContent xmlns:mc="http://schemas.openxmlformats.org/markup-compatibility/2006">
        <mc:Choice xmlns:a14="http://schemas.microsoft.com/office/drawing/2010/main" Requires="a14">
          <p:sp>
            <p:nvSpPr>
              <p:cNvPr id="7" name="Text Box 6"/>
              <p:cNvSpPr txBox="1"/>
              <p:nvPr/>
            </p:nvSpPr>
            <p:spPr>
              <a:xfrm>
                <a:off x="7801229" y="5678741"/>
                <a:ext cx="1766570" cy="54800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charset="0"/>
                              <a:cs typeface="Cambria Math" panose="02040503050406030204" charset="0"/>
                            </a:rPr>
                          </m:ctrlPr>
                        </m:dPr>
                        <m:e>
                          <m:eqArr>
                            <m:eqArrPr>
                              <m:ctrlPr>
                                <a:rPr lang="en-US" i="1">
                                  <a:latin typeface="Cambria Math" panose="02040503050406030204" charset="0"/>
                                  <a:cs typeface="Cambria Math" panose="02040503050406030204" charset="0"/>
                                </a:rPr>
                              </m:ctrlPr>
                            </m:eqArrPr>
                            <m:e>
                              <m:r>
                                <a:rPr lang="en-US" i="1">
                                  <a:latin typeface="Cambria Math" panose="02040503050406030204" charset="0"/>
                                  <a:cs typeface="Cambria Math" panose="02040503050406030204" charset="0"/>
                                </a:rPr>
                                <m:t>𝑒</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e>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e>
                          </m:eqArr>
                        </m:e>
                      </m:d>
                      <m:r>
                        <a:rPr lang="en-US" i="1">
                          <a:latin typeface="Cambria Math" panose="02040503050406030204" charset="0"/>
                          <a:cs typeface="Cambria Math" panose="02040503050406030204" charset="0"/>
                        </a:rPr>
                        <m:t>𝜃</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𝑃𝑀</m:t>
                      </m:r>
                    </m:oMath>
                  </m:oMathPara>
                </a14:m>
                <a:endParaRPr lang="en-US"/>
              </a:p>
            </p:txBody>
          </p:sp>
        </mc:Choice>
        <mc:Fallback>
          <p:sp>
            <p:nvSpPr>
              <p:cNvPr id="7" name="Text Box 6"/>
              <p:cNvSpPr txBox="1">
                <a:spLocks noRot="1" noChangeAspect="1" noMove="1" noResize="1" noEditPoints="1" noAdjustHandles="1" noChangeArrowheads="1" noChangeShapeType="1" noTextEdit="1"/>
              </p:cNvSpPr>
              <p:nvPr/>
            </p:nvSpPr>
            <p:spPr>
              <a:xfrm>
                <a:off x="7801229" y="5678741"/>
                <a:ext cx="1766570" cy="548005"/>
              </a:xfrm>
              <a:prstGeom prst="rect">
                <a:avLst/>
              </a:prstGeom>
              <a:blipFill rotWithShape="1">
                <a:blip r:embed="rId4"/>
                <a:stretch>
                  <a:fillRect l="-14" t="-104" r="14" b="104"/>
                </a:stretch>
              </a:blipFill>
            </p:spPr>
            <p:txBody>
              <a:bodyPr/>
              <a:lstStyle/>
              <a:p>
                <a:r>
                  <a:rPr lang="en-US"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773430"/>
            <a:ext cx="5384800" cy="1372870"/>
          </a:xfrm>
        </p:spPr>
        <p:txBody>
          <a:bodyPr/>
          <a:p>
            <a:pPr marL="0" indent="0">
              <a:buNone/>
            </a:pPr>
            <a:r>
              <a:rPr lang="en-US" sz="2000" b="1" u="sng">
                <a:sym typeface="+mn-ea"/>
              </a:rPr>
              <a:t>Thiết kế bộ điều khiển PD mờ:</a:t>
            </a:r>
            <a:endParaRPr lang="en-US" sz="2000" b="1" u="sng">
              <a:sym typeface="+mn-ea"/>
            </a:endParaRPr>
          </a:p>
          <a:p>
            <a:pPr marL="0" indent="0">
              <a:buNone/>
            </a:pPr>
            <a:endParaRPr lang="en-US" sz="2000" b="1" u="sng">
              <a:sym typeface="+mn-ea"/>
            </a:endParaRPr>
          </a:p>
          <a:p>
            <a:pPr marL="0" indent="0">
              <a:buNone/>
            </a:pPr>
            <a:r>
              <a:rPr lang="en-US" sz="2000" b="1">
                <a:sym typeface="+mn-ea"/>
              </a:rPr>
              <a:t>Bước 4: </a:t>
            </a:r>
            <a:endParaRPr lang="en-US" sz="2000"/>
          </a:p>
        </p:txBody>
      </p:sp>
      <p:pic>
        <p:nvPicPr>
          <p:cNvPr id="6" name="Picture 6"/>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949325" y="1993265"/>
            <a:ext cx="4705985" cy="3431540"/>
          </a:xfrm>
          <a:prstGeom prst="rect">
            <a:avLst/>
          </a:prstGeom>
        </p:spPr>
      </p:pic>
      <mc:AlternateContent xmlns:mc="http://schemas.openxmlformats.org/markup-compatibility/2006">
        <mc:Choice xmlns:a14="http://schemas.microsoft.com/office/drawing/2010/main" Requires="a14">
          <p:sp>
            <p:nvSpPr>
              <p:cNvPr id="5" name="Text Box 4"/>
              <p:cNvSpPr txBox="1"/>
              <p:nvPr/>
            </p:nvSpPr>
            <p:spPr>
              <a:xfrm>
                <a:off x="2100834" y="5650801"/>
                <a:ext cx="1731645" cy="54800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charset="0"/>
                              <a:cs typeface="Cambria Math" panose="02040503050406030204" charset="0"/>
                            </a:rPr>
                          </m:ctrlPr>
                        </m:dPr>
                        <m:e>
                          <m:eqArr>
                            <m:eqArrPr>
                              <m:ctrlPr>
                                <a:rPr lang="en-US" i="1">
                                  <a:latin typeface="Cambria Math" panose="02040503050406030204" charset="0"/>
                                  <a:cs typeface="Cambria Math" panose="02040503050406030204" charset="0"/>
                                </a:rPr>
                              </m:ctrlPr>
                            </m:eqArrPr>
                            <m:e>
                              <m:r>
                                <a:rPr lang="en-US" i="1">
                                  <a:latin typeface="Cambria Math" panose="02040503050406030204" charset="0"/>
                                  <a:cs typeface="Cambria Math" panose="02040503050406030204" charset="0"/>
                                </a:rPr>
                                <m:t>𝑒</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e>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𝑁𝑆</m:t>
                              </m:r>
                            </m:e>
                          </m:eqArr>
                        </m:e>
                      </m:d>
                      <m:r>
                        <a:rPr lang="en-US" i="1">
                          <a:latin typeface="Cambria Math" panose="02040503050406030204" charset="0"/>
                          <a:cs typeface="Cambria Math" panose="02040503050406030204" charset="0"/>
                        </a:rPr>
                        <m:t>𝜃</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oMath>
                  </m:oMathPara>
                </a14:m>
                <a:endParaRPr lang="en-US"/>
              </a:p>
            </p:txBody>
          </p:sp>
        </mc:Choice>
        <mc:Fallback>
          <p:sp>
            <p:nvSpPr>
              <p:cNvPr id="5" name="Text Box 4"/>
              <p:cNvSpPr txBox="1">
                <a:spLocks noRot="1" noChangeAspect="1" noMove="1" noResize="1" noEditPoints="1" noAdjustHandles="1" noChangeArrowheads="1" noChangeShapeType="1" noTextEdit="1"/>
              </p:cNvSpPr>
              <p:nvPr/>
            </p:nvSpPr>
            <p:spPr>
              <a:xfrm>
                <a:off x="2100834" y="5650801"/>
                <a:ext cx="1731645" cy="548005"/>
              </a:xfrm>
              <a:prstGeom prst="rect">
                <a:avLst/>
              </a:prstGeom>
              <a:blipFill rotWithShape="1">
                <a:blip r:embed="rId2"/>
                <a:stretch>
                  <a:fillRect l="-15" t="-104" r="15" b="104"/>
                </a:stretch>
              </a:blipFill>
            </p:spPr>
            <p:txBody>
              <a:bodyPr/>
              <a:lstStyle/>
              <a:p>
                <a:r>
                  <a:rPr lang="en-US" altLang="en-US">
                    <a:noFill/>
                  </a:rPr>
                  <a:t> </a:t>
                </a:r>
              </a:p>
            </p:txBody>
          </p:sp>
        </mc:Fallback>
      </mc:AlternateContent>
      <p:pic>
        <p:nvPicPr>
          <p:cNvPr id="7"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270" y="1993265"/>
            <a:ext cx="4825365" cy="3534410"/>
          </a:xfrm>
          <a:prstGeom prst="rect">
            <a:avLst/>
          </a:prstGeom>
        </p:spPr>
      </p:pic>
      <mc:AlternateContent xmlns:mc="http://schemas.openxmlformats.org/markup-compatibility/2006">
        <mc:Choice xmlns:a14="http://schemas.microsoft.com/office/drawing/2010/main" Requires="a14">
          <p:sp>
            <p:nvSpPr>
              <p:cNvPr id="8" name="Text Box 7"/>
              <p:cNvSpPr txBox="1"/>
              <p:nvPr/>
            </p:nvSpPr>
            <p:spPr>
              <a:xfrm>
                <a:off x="7785354" y="5652706"/>
                <a:ext cx="1703705" cy="54610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charset="0"/>
                              <a:cs typeface="Cambria Math" panose="02040503050406030204" charset="0"/>
                            </a:rPr>
                          </m:ctrlPr>
                        </m:dPr>
                        <m:e>
                          <m:eqArr>
                            <m:eqArrPr>
                              <m:ctrlPr>
                                <a:rPr lang="en-US" i="1">
                                  <a:latin typeface="Cambria Math" panose="02040503050406030204" charset="0"/>
                                  <a:cs typeface="Cambria Math" panose="02040503050406030204" charset="0"/>
                                </a:rPr>
                              </m:ctrlPr>
                            </m:eqArrPr>
                            <m:e>
                              <m:r>
                                <a:rPr lang="en-US" i="1">
                                  <a:latin typeface="Cambria Math" panose="02040503050406030204" charset="0"/>
                                  <a:cs typeface="Cambria Math" panose="02040503050406030204" charset="0"/>
                                </a:rPr>
                                <m:t>𝑒</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𝑍𝐸</m:t>
                              </m:r>
                            </m:e>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𝑒</m:t>
                                  </m:r>
                                </m:e>
                              </m:acc>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e>
                          </m:eqArr>
                        </m:e>
                      </m:d>
                      <m:r>
                        <a:rPr lang="en-US" i="1">
                          <a:latin typeface="Cambria Math" panose="02040503050406030204" charset="0"/>
                          <a:cs typeface="Cambria Math" panose="02040503050406030204" charset="0"/>
                        </a:rPr>
                        <m:t>𝜃</m:t>
                      </m:r>
                      <m:r>
                        <a:rPr lang="en-US" i="1">
                          <a:latin typeface="Cambria Math" panose="02040503050406030204" charset="0"/>
                          <a:cs typeface="Cambria Math" panose="02040503050406030204" charset="0"/>
                        </a:rPr>
                        <m:t>=</m:t>
                      </m:r>
                      <m:r>
                        <a:rPr lang="en-US" i="1">
                          <a:latin typeface="Cambria Math" panose="02040503050406030204" charset="0"/>
                          <a:cs typeface="Cambria Math" panose="02040503050406030204" charset="0"/>
                        </a:rPr>
                        <m:t>𝑃𝑆</m:t>
                      </m:r>
                    </m:oMath>
                  </m:oMathPara>
                </a14:m>
                <a:endParaRPr lang="en-US"/>
              </a:p>
            </p:txBody>
          </p:sp>
        </mc:Choice>
        <mc:Fallback>
          <p:sp>
            <p:nvSpPr>
              <p:cNvPr id="8" name="Text Box 7"/>
              <p:cNvSpPr txBox="1">
                <a:spLocks noRot="1" noChangeAspect="1" noMove="1" noResize="1" noEditPoints="1" noAdjustHandles="1" noChangeArrowheads="1" noChangeShapeType="1" noTextEdit="1"/>
              </p:cNvSpPr>
              <p:nvPr/>
            </p:nvSpPr>
            <p:spPr>
              <a:xfrm>
                <a:off x="7785354" y="5652706"/>
                <a:ext cx="1703705" cy="546100"/>
              </a:xfrm>
              <a:prstGeom prst="rect">
                <a:avLst/>
              </a:prstGeom>
              <a:blipFill rotWithShape="1">
                <a:blip r:embed="rId4"/>
                <a:stretch>
                  <a:fillRect l="-15" t="-105" r="15" b="105"/>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p:txBody>
          <a:bodyPr/>
          <a:p>
            <a:pPr marL="0" indent="0">
              <a:buNone/>
            </a:pPr>
            <a:r>
              <a:rPr lang="en-US" sz="2000" b="1" u="sng">
                <a:sym typeface="+mn-ea"/>
              </a:rPr>
              <a:t>Thiết kế bộ điều khiển PD mờ:</a:t>
            </a:r>
            <a:endParaRPr lang="en-US" sz="2000" b="1" u="sng">
              <a:sym typeface="+mn-ea"/>
            </a:endParaRPr>
          </a:p>
          <a:p>
            <a:pPr marL="0" indent="0">
              <a:buNone/>
            </a:pPr>
            <a:endParaRPr lang="en-US" sz="2000" b="1" u="sng">
              <a:sym typeface="+mn-ea"/>
            </a:endParaRPr>
          </a:p>
          <a:p>
            <a:pPr marL="0" indent="0">
              <a:buNone/>
            </a:pPr>
            <a:r>
              <a:rPr lang="en-US" sz="2000" b="1">
                <a:sym typeface="+mn-ea"/>
              </a:rPr>
              <a:t>Bước 4: </a:t>
            </a:r>
            <a:r>
              <a:rPr lang="en-US" sz="2000">
                <a:sym typeface="+mn-ea"/>
              </a:rPr>
              <a:t>Từ đó ta suy ra các quy tắc còn lại theo bảng sau: </a:t>
            </a:r>
            <a:endParaRPr lang="en-US" sz="2000"/>
          </a:p>
        </p:txBody>
      </p:sp>
      <p:graphicFrame>
        <p:nvGraphicFramePr>
          <p:cNvPr id="5" name="Content Placeholder 4"/>
          <p:cNvGraphicFramePr/>
          <p:nvPr>
            <p:ph sz="half" idx="2"/>
          </p:nvPr>
        </p:nvGraphicFramePr>
        <p:xfrm>
          <a:off x="1663065" y="2749550"/>
          <a:ext cx="8866505" cy="3578225"/>
        </p:xfrm>
        <a:graphic>
          <a:graphicData uri="http://schemas.openxmlformats.org/drawingml/2006/table">
            <a:tbl>
              <a:tblPr firstRow="1" bandRow="1">
                <a:tableStyleId>{5940675A-B579-460E-94D1-54222C63F5DA}</a:tableStyleId>
              </a:tblPr>
              <a:tblGrid>
                <a:gridCol w="1266190"/>
                <a:gridCol w="1266825"/>
                <a:gridCol w="1264285"/>
                <a:gridCol w="1268730"/>
                <a:gridCol w="1266825"/>
                <a:gridCol w="1267460"/>
                <a:gridCol w="1266190"/>
              </a:tblGrid>
              <a:tr h="511175">
                <a:tc rowSpan="2" gridSpan="2">
                  <a:txBody>
                    <a:bodyPr/>
                    <a:p>
                      <a:pPr indent="0">
                        <a:buNone/>
                      </a:pPr>
                      <a:r>
                        <a:rPr lang="en-US" sz="1400" b="0">
                          <a:latin typeface="Times New Roman" panose="02020603050405020304" charset="0"/>
                          <a:cs typeface="Times New Roman" panose="02020603050405020304" charset="0"/>
                        </a:rPr>
                        <a:t>theta</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tcPr>
                </a:tc>
                <a:tc gridSpan="5">
                  <a:txBody>
                    <a:bodyPr/>
                    <a:p>
                      <a:pPr indent="0" algn="ctr">
                        <a:buNone/>
                      </a:pPr>
                      <a:r>
                        <a:rPr lang="en-US" sz="1400" b="0">
                          <a:latin typeface="Times New Roman" panose="02020603050405020304" charset="0"/>
                          <a:cs typeface="Times New Roman" panose="02020603050405020304" charset="0"/>
                        </a:rPr>
                        <a:t>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511175">
                <a:tc vMerge="1" gridSpan="2">
                  <a:tcPr>
                    <a:lnL w="12700" cap="flat" cmpd="sng">
                      <a:solidFill>
                        <a:srgbClr val="08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400" b="0">
                          <a:latin typeface="Times New Roman" panose="02020603050405020304" charset="0"/>
                          <a:cs typeface="Times New Roman" panose="02020603050405020304" charset="0"/>
                        </a:rPr>
                        <a:t>NB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PB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1175">
                <a:tc rowSpan="5">
                  <a:txBody>
                    <a:bodyPr/>
                    <a:p>
                      <a:pPr indent="0">
                        <a:buNone/>
                      </a:pPr>
                      <a:r>
                        <a:rPr lang="en-US" sz="1400" b="0">
                          <a:latin typeface="Times New Roman" panose="02020603050405020304" charset="0"/>
                          <a:cs typeface="Times New Roman" panose="02020603050405020304" charset="0"/>
                        </a:rPr>
                        <a:t>  edot</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NB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NM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5111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NM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5B9BD5"/>
                    </a:solidFill>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5B9BD5"/>
                    </a:solid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5111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5B9BD5"/>
                    </a:solid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c>
                  <a:txBody>
                    <a:bodyPr/>
                    <a:p>
                      <a:pPr indent="0">
                        <a:buNone/>
                      </a:pPr>
                      <a:r>
                        <a:rPr lang="en-US" sz="1400" b="0">
                          <a:latin typeface="Times New Roman" panose="02020603050405020304" charset="0"/>
                          <a:cs typeface="Times New Roman" panose="02020603050405020304" charset="0"/>
                        </a:rPr>
                        <a:t>PM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5111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NS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5B9BD5"/>
                    </a:solidFill>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c>
                  <a:txBody>
                    <a:bodyPr/>
                    <a:p>
                      <a:pPr indent="0">
                        <a:buNone/>
                      </a:pPr>
                      <a:r>
                        <a:rPr lang="en-US" sz="1400" b="0">
                          <a:latin typeface="Times New Roman" panose="02020603050405020304" charset="0"/>
                          <a:cs typeface="Times New Roman" panose="02020603050405020304" charset="0"/>
                        </a:rPr>
                        <a:t>PM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0000"/>
                    </a:solidFill>
                  </a:tcPr>
                </a:tc>
                <a:tc>
                  <a:txBody>
                    <a:bodyPr/>
                    <a:p>
                      <a:pPr indent="0">
                        <a:buNone/>
                      </a:pPr>
                      <a:r>
                        <a:rPr lang="en-US" sz="1400" b="0">
                          <a:latin typeface="Times New Roman" panose="02020603050405020304" charset="0"/>
                          <a:cs typeface="Times New Roman" panose="02020603050405020304" charset="0"/>
                        </a:rPr>
                        <a:t>PB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r h="51117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buNone/>
                      </a:pPr>
                      <a:r>
                        <a:rPr lang="en-US" sz="1400" b="0">
                          <a:latin typeface="Times New Roman" panose="02020603050405020304" charset="0"/>
                          <a:cs typeface="Times New Roman" panose="02020603050405020304" charset="0"/>
                        </a:rPr>
                        <a:t>PB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Times New Roman" panose="02020603050405020304" charset="0"/>
                          <a:cs typeface="Times New Roman" panose="02020603050405020304" charset="0"/>
                        </a:rPr>
                        <a:t>ZE</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PS</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PM</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PB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400" b="0">
                          <a:latin typeface="Times New Roman" panose="02020603050405020304" charset="0"/>
                          <a:cs typeface="Times New Roman" panose="02020603050405020304" charset="0"/>
                        </a:rPr>
                        <a:t>PB</a:t>
                      </a:r>
                      <a:endParaRPr 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8549005" cy="3238500"/>
          </a:xfrm>
        </p:spPr>
        <p:txBody>
          <a:bodyPr/>
          <a:p>
            <a:pPr marL="0" indent="0">
              <a:buNone/>
            </a:pPr>
            <a:r>
              <a:rPr lang="en-US" sz="2000" b="1" u="sng">
                <a:sym typeface="+mn-ea"/>
              </a:rPr>
              <a:t>Thiết kế bộ điều khiển PD mờ:</a:t>
            </a:r>
            <a:endParaRPr lang="en-US" sz="2000" b="1" u="sng">
              <a:sym typeface="+mn-ea"/>
            </a:endParaRPr>
          </a:p>
          <a:p>
            <a:pPr marL="0" indent="0">
              <a:buNone/>
            </a:pPr>
            <a:endParaRPr lang="en-US" sz="2000" b="1" u="sng">
              <a:sym typeface="+mn-ea"/>
            </a:endParaRPr>
          </a:p>
          <a:p>
            <a:pPr marL="0" indent="0">
              <a:buNone/>
            </a:pPr>
            <a:r>
              <a:rPr lang="en-US" sz="2000" b="1">
                <a:sym typeface="+mn-ea"/>
              </a:rPr>
              <a:t>Bước 5: </a:t>
            </a:r>
            <a:r>
              <a:rPr lang="en-US" sz="2000">
                <a:sym typeface="+mn-ea"/>
              </a:rPr>
              <a:t>Chọn PP suy luận MAX- PROD.</a:t>
            </a:r>
            <a:endParaRPr lang="en-US" sz="2000">
              <a:sym typeface="+mn-ea"/>
            </a:endParaRPr>
          </a:p>
          <a:p>
            <a:pPr marL="0" indent="0">
              <a:buNone/>
            </a:pPr>
            <a:r>
              <a:rPr lang="en-US" sz="2000" b="1">
                <a:sym typeface="+mn-ea"/>
              </a:rPr>
              <a:t>Bước 6:</a:t>
            </a:r>
            <a:r>
              <a:rPr lang="en-US" sz="2000">
                <a:sym typeface="+mn-ea"/>
              </a:rPr>
              <a:t> Chọn PP giải mờ là tổng có trọng số.</a:t>
            </a:r>
            <a:endParaRPr lang="en-US" sz="2000">
              <a:sym typeface="+mn-ea"/>
            </a:endParaRPr>
          </a:p>
          <a:p>
            <a:pPr marL="0" indent="0">
              <a:buNone/>
            </a:pPr>
            <a:r>
              <a:rPr lang="en-US" sz="2000" b="1">
                <a:sym typeface="+mn-ea"/>
              </a:rPr>
              <a:t>Bước 7:</a:t>
            </a:r>
            <a:r>
              <a:rPr lang="en-US" sz="2000">
                <a:sym typeface="+mn-ea"/>
              </a:rPr>
              <a:t> Mô phỏng hoặc thực nghiệm đánh giá kết quả, tinh chỉnh các thông số của BĐK để đạt chất lượng mong muốn</a:t>
            </a:r>
            <a:endParaRPr lang="en-US" sz="20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916305"/>
            <a:ext cx="10972800" cy="582613"/>
          </a:xfrm>
        </p:spPr>
        <p:txBody>
          <a:bodyPr/>
          <a:p>
            <a:pPr algn="ctr"/>
            <a:r>
              <a:rPr lang="en-US"/>
              <a:t>NỘI DUNG THUYẾT TRÌNH </a:t>
            </a:r>
            <a:endParaRPr lang="en-US"/>
          </a:p>
        </p:txBody>
      </p:sp>
      <p:sp>
        <p:nvSpPr>
          <p:cNvPr id="3" name="Content Placeholder 2"/>
          <p:cNvSpPr>
            <a:spLocks noGrp="1"/>
          </p:cNvSpPr>
          <p:nvPr>
            <p:ph idx="1"/>
          </p:nvPr>
        </p:nvSpPr>
        <p:spPr>
          <a:xfrm>
            <a:off x="3173730" y="2101215"/>
            <a:ext cx="5890260" cy="4226560"/>
          </a:xfrm>
        </p:spPr>
        <p:txBody>
          <a:bodyPr/>
          <a:p>
            <a:pPr marL="0" indent="0">
              <a:buNone/>
            </a:pPr>
            <a:r>
              <a:rPr lang="en-US"/>
              <a:t>1. Các thiết bị của mô hình</a:t>
            </a:r>
            <a:endParaRPr lang="en-US"/>
          </a:p>
          <a:p>
            <a:pPr marL="0" indent="0">
              <a:buNone/>
            </a:pPr>
            <a:r>
              <a:rPr lang="en-US"/>
              <a:t>2. Cơ sở lý thuyết</a:t>
            </a:r>
            <a:endParaRPr lang="en-US"/>
          </a:p>
          <a:p>
            <a:pPr marL="0" indent="0">
              <a:buNone/>
            </a:pPr>
            <a:r>
              <a:rPr lang="en-US"/>
              <a:t>3. Quy trình thực hiện </a:t>
            </a:r>
            <a:endParaRPr lang="en-US"/>
          </a:p>
          <a:p>
            <a:pPr marL="0" indent="0">
              <a:buNone/>
            </a:pPr>
            <a:r>
              <a:rPr lang="en-US"/>
              <a:t>4. Video kết quả thực hiện</a:t>
            </a:r>
            <a:endParaRPr lang="en-US"/>
          </a:p>
          <a:p>
            <a:pPr marL="0" indent="0">
              <a:buNone/>
            </a:pPr>
            <a:r>
              <a:rPr lang="en-US"/>
              <a:t>5. Đánh giá và nhận xét</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27785" y="1756410"/>
            <a:ext cx="3154045" cy="368300"/>
          </a:xfrm>
          <a:prstGeom prst="rect">
            <a:avLst/>
          </a:prstGeom>
          <a:noFill/>
        </p:spPr>
        <p:txBody>
          <a:bodyPr wrap="square" rtlCol="0">
            <a:spAutoFit/>
          </a:bodyPr>
          <a:p>
            <a:r>
              <a:rPr lang="en-US"/>
              <a:t>Khối fuzzy logic:</a:t>
            </a:r>
            <a:endParaRPr lang="en-US"/>
          </a:p>
        </p:txBody>
      </p:sp>
      <p:pic>
        <p:nvPicPr>
          <p:cNvPr id="15" name="Picture 15"/>
          <p:cNvPicPr>
            <a:picLocks noChangeAspect="1"/>
          </p:cNvPicPr>
          <p:nvPr>
            <p:ph sz="half" idx="2"/>
          </p:nvPr>
        </p:nvPicPr>
        <p:blipFill>
          <a:blip r:embed="rId1"/>
          <a:stretch>
            <a:fillRect/>
          </a:stretch>
        </p:blipFill>
        <p:spPr>
          <a:xfrm>
            <a:off x="3316605" y="2124710"/>
            <a:ext cx="5384800" cy="45446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27785" y="1756410"/>
            <a:ext cx="3154045" cy="368300"/>
          </a:xfrm>
          <a:prstGeom prst="rect">
            <a:avLst/>
          </a:prstGeom>
          <a:noFill/>
        </p:spPr>
        <p:txBody>
          <a:bodyPr wrap="square" rtlCol="0">
            <a:spAutoFit/>
          </a:bodyPr>
          <a:p>
            <a:r>
              <a:rPr lang="en-US"/>
              <a:t>Input: e</a:t>
            </a:r>
            <a:endParaRPr lang="en-US"/>
          </a:p>
        </p:txBody>
      </p:sp>
      <p:pic>
        <p:nvPicPr>
          <p:cNvPr id="16" name="Picture 16"/>
          <p:cNvPicPr>
            <a:picLocks noChangeAspect="1"/>
          </p:cNvPicPr>
          <p:nvPr>
            <p:ph sz="half" idx="2"/>
          </p:nvPr>
        </p:nvPicPr>
        <p:blipFill>
          <a:blip r:embed="rId1"/>
          <a:stretch>
            <a:fillRect/>
          </a:stretch>
        </p:blipFill>
        <p:spPr>
          <a:xfrm>
            <a:off x="3403600" y="1756410"/>
            <a:ext cx="5384800" cy="45510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mc:AlternateContent xmlns:mc="http://schemas.openxmlformats.org/markup-compatibility/2006">
        <mc:Choice xmlns:a14="http://schemas.microsoft.com/office/drawing/2010/main" Requires="a14">
          <p:sp>
            <p:nvSpPr>
              <p:cNvPr id="5" name="Text Box 4"/>
              <p:cNvSpPr txBox="1"/>
              <p:nvPr/>
            </p:nvSpPr>
            <p:spPr>
              <a:xfrm>
                <a:off x="1327785" y="1756410"/>
                <a:ext cx="3154045" cy="398780"/>
              </a:xfrm>
              <a:prstGeom prst="rect">
                <a:avLst/>
              </a:prstGeom>
              <a:noFill/>
            </p:spPr>
            <p:txBody>
              <a:bodyPr wrap="square" rtlCol="0">
                <a:spAutoFit/>
              </a:bodyPr>
              <a:p>
                <a:r>
                  <a:rPr lang="en-US"/>
                  <a:t>Input: </a:t>
                </a:r>
                <a14:m>
                  <m:oMath xmlns:m="http://schemas.openxmlformats.org/officeDocument/2006/math">
                    <m:acc>
                      <m:accPr>
                        <m:chr m:val="̇"/>
                        <m:ctrlPr>
                          <a:rPr lang="en-US" sz="2000" i="1">
                            <a:latin typeface="Cambria Math" panose="02040503050406030204" charset="0"/>
                            <a:cs typeface="Cambria Math" panose="02040503050406030204" charset="0"/>
                          </a:rPr>
                        </m:ctrlPr>
                      </m:accPr>
                      <m:e>
                        <m:r>
                          <a:rPr lang="en-US" sz="2000" i="1">
                            <a:latin typeface="Cambria Math" panose="02040503050406030204" charset="0"/>
                            <a:cs typeface="Cambria Math" panose="02040503050406030204" charset="0"/>
                          </a:rPr>
                          <m:t>𝑒</m:t>
                        </m:r>
                      </m:e>
                    </m:acc>
                  </m:oMath>
                </a14:m>
                <a:endParaRPr lang="en-US" sz="2000" i="1">
                  <a:latin typeface="Cambria Math" panose="02040503050406030204" charset="0"/>
                  <a:cs typeface="Cambria Math" panose="02040503050406030204" charset="0"/>
                </a:endParaRPr>
              </a:p>
            </p:txBody>
          </p:sp>
        </mc:Choice>
        <mc:Fallback>
          <p:sp>
            <p:nvSpPr>
              <p:cNvPr id="5" name="Text Box 4"/>
              <p:cNvSpPr txBox="1">
                <a:spLocks noRot="1" noChangeAspect="1" noMove="1" noResize="1" noEditPoints="1" noAdjustHandles="1" noChangeArrowheads="1" noChangeShapeType="1" noTextEdit="1"/>
              </p:cNvSpPr>
              <p:nvPr/>
            </p:nvSpPr>
            <p:spPr>
              <a:xfrm>
                <a:off x="1327785" y="1756410"/>
                <a:ext cx="3154045" cy="398780"/>
              </a:xfrm>
              <a:prstGeom prst="rect">
                <a:avLst/>
              </a:prstGeom>
              <a:blipFill rotWithShape="1">
                <a:blip r:embed="rId1"/>
                <a:stretch>
                  <a:fillRect/>
                </a:stretch>
              </a:blipFill>
            </p:spPr>
            <p:txBody>
              <a:bodyPr/>
              <a:lstStyle/>
              <a:p>
                <a:r>
                  <a:rPr lang="en-US" altLang="en-US">
                    <a:noFill/>
                  </a:rPr>
                  <a:t> </a:t>
                </a:r>
              </a:p>
            </p:txBody>
          </p:sp>
        </mc:Fallback>
      </mc:AlternateContent>
      <p:pic>
        <p:nvPicPr>
          <p:cNvPr id="16" name="Picture 16"/>
          <p:cNvPicPr>
            <a:picLocks noChangeAspect="1"/>
          </p:cNvPicPr>
          <p:nvPr>
            <p:ph sz="half" idx="2"/>
          </p:nvPr>
        </p:nvPicPr>
        <p:blipFill>
          <a:blip r:embed="rId2"/>
          <a:stretch>
            <a:fillRect/>
          </a:stretch>
        </p:blipFill>
        <p:spPr>
          <a:xfrm>
            <a:off x="3403600" y="1756410"/>
            <a:ext cx="5384800" cy="45510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mc:AlternateContent xmlns:mc="http://schemas.openxmlformats.org/markup-compatibility/2006">
        <mc:Choice xmlns:a14="http://schemas.microsoft.com/office/drawing/2010/main" Requires="a14">
          <p:sp>
            <p:nvSpPr>
              <p:cNvPr id="5" name="Text Box 4"/>
              <p:cNvSpPr txBox="1"/>
              <p:nvPr/>
            </p:nvSpPr>
            <p:spPr>
              <a:xfrm>
                <a:off x="942340" y="1756410"/>
                <a:ext cx="3154045" cy="368300"/>
              </a:xfrm>
              <a:prstGeom prst="rect">
                <a:avLst/>
              </a:prstGeom>
              <a:noFill/>
            </p:spPr>
            <p:txBody>
              <a:bodyPr wrap="square" rtlCol="0">
                <a:spAutoFit/>
              </a:bodyPr>
              <a:p>
                <a:r>
                  <a:rPr lang="en-US"/>
                  <a:t>Output: </a:t>
                </a:r>
                <a14:m>
                  <m:oMath xmlns:m="http://schemas.openxmlformats.org/officeDocument/2006/math">
                    <m:r>
                      <a:rPr lang="en-US" i="1">
                        <a:latin typeface="Cambria Math" panose="02040503050406030204" charset="0"/>
                        <a:cs typeface="Cambria Math" panose="02040503050406030204" charset="0"/>
                      </a:rPr>
                      <m:t>𝜃</m:t>
                    </m:r>
                  </m:oMath>
                </a14:m>
                <a:endParaRPr lang="en-US" sz="2000" i="1">
                  <a:latin typeface="Cambria Math" panose="02040503050406030204" charset="0"/>
                  <a:cs typeface="Cambria Math" panose="02040503050406030204" charset="0"/>
                </a:endParaRPr>
              </a:p>
            </p:txBody>
          </p:sp>
        </mc:Choice>
        <mc:Fallback>
          <p:sp>
            <p:nvSpPr>
              <p:cNvPr id="5" name="Text Box 4"/>
              <p:cNvSpPr txBox="1">
                <a:spLocks noRot="1" noChangeAspect="1" noMove="1" noResize="1" noEditPoints="1" noAdjustHandles="1" noChangeArrowheads="1" noChangeShapeType="1" noTextEdit="1"/>
              </p:cNvSpPr>
              <p:nvPr/>
            </p:nvSpPr>
            <p:spPr>
              <a:xfrm>
                <a:off x="942340" y="1756410"/>
                <a:ext cx="3154045" cy="368300"/>
              </a:xfrm>
              <a:prstGeom prst="rect">
                <a:avLst/>
              </a:prstGeom>
              <a:blipFill rotWithShape="1">
                <a:blip r:embed="rId1"/>
                <a:stretch>
                  <a:fillRect/>
                </a:stretch>
              </a:blipFill>
            </p:spPr>
            <p:txBody>
              <a:bodyPr/>
              <a:lstStyle/>
              <a:p>
                <a:r>
                  <a:rPr lang="en-US" altLang="en-US">
                    <a:noFill/>
                  </a:rPr>
                  <a:t> </a:t>
                </a:r>
              </a:p>
            </p:txBody>
          </p:sp>
        </mc:Fallback>
      </mc:AlternateContent>
      <p:pic>
        <p:nvPicPr>
          <p:cNvPr id="18" name="Picture 18"/>
          <p:cNvPicPr>
            <a:picLocks noChangeAspect="1"/>
          </p:cNvPicPr>
          <p:nvPr>
            <p:ph sz="half" idx="2"/>
          </p:nvPr>
        </p:nvPicPr>
        <p:blipFill>
          <a:blip r:embed="rId2"/>
          <a:stretch>
            <a:fillRect/>
          </a:stretch>
        </p:blipFill>
        <p:spPr>
          <a:xfrm>
            <a:off x="3509645" y="1756410"/>
            <a:ext cx="5384800" cy="4499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79220" y="1651635"/>
            <a:ext cx="3154045" cy="368300"/>
          </a:xfrm>
          <a:prstGeom prst="rect">
            <a:avLst/>
          </a:prstGeom>
          <a:noFill/>
        </p:spPr>
        <p:txBody>
          <a:bodyPr wrap="square" rtlCol="0">
            <a:spAutoFit/>
          </a:bodyPr>
          <a:p>
            <a:r>
              <a:rPr lang="en-US"/>
              <a:t>Mô hình simulink:</a:t>
            </a:r>
            <a:endParaRPr lang="en-US" sz="2000" i="1">
              <a:latin typeface="Cambria Math" panose="02040503050406030204" charset="0"/>
              <a:cs typeface="Cambria Math" panose="02040503050406030204" charset="0"/>
            </a:endParaRPr>
          </a:p>
        </p:txBody>
      </p:sp>
      <p:pic>
        <p:nvPicPr>
          <p:cNvPr id="19" name="Picture 19"/>
          <p:cNvPicPr>
            <a:picLocks noChangeAspect="1"/>
          </p:cNvPicPr>
          <p:nvPr>
            <p:ph sz="half" idx="2"/>
          </p:nvPr>
        </p:nvPicPr>
        <p:blipFill>
          <a:blip r:embed="rId1"/>
          <a:stretch>
            <a:fillRect/>
          </a:stretch>
        </p:blipFill>
        <p:spPr>
          <a:xfrm>
            <a:off x="1938020" y="2019935"/>
            <a:ext cx="7729220" cy="2373630"/>
          </a:xfrm>
          <a:prstGeom prst="rect">
            <a:avLst/>
          </a:prstGeom>
        </p:spPr>
      </p:pic>
      <p:sp>
        <p:nvSpPr>
          <p:cNvPr id="6" name="Text Box 5"/>
          <p:cNvSpPr txBox="1"/>
          <p:nvPr/>
        </p:nvSpPr>
        <p:spPr>
          <a:xfrm>
            <a:off x="1379220" y="4393565"/>
            <a:ext cx="3154045" cy="368300"/>
          </a:xfrm>
          <a:prstGeom prst="rect">
            <a:avLst/>
          </a:prstGeom>
          <a:noFill/>
        </p:spPr>
        <p:txBody>
          <a:bodyPr wrap="square" rtlCol="0">
            <a:spAutoFit/>
          </a:bodyPr>
          <a:p>
            <a:r>
              <a:rPr lang="en-US"/>
              <a:t>Hệ bóng và thanh:</a:t>
            </a:r>
            <a:endParaRPr lang="en-US"/>
          </a:p>
        </p:txBody>
      </p:sp>
      <p:pic>
        <p:nvPicPr>
          <p:cNvPr id="20" name="Picture 20"/>
          <p:cNvPicPr>
            <a:picLocks noChangeAspect="1"/>
          </p:cNvPicPr>
          <p:nvPr/>
        </p:nvPicPr>
        <p:blipFill>
          <a:blip r:embed="rId2"/>
          <a:stretch>
            <a:fillRect/>
          </a:stretch>
        </p:blipFill>
        <p:spPr>
          <a:xfrm>
            <a:off x="2225040" y="4909185"/>
            <a:ext cx="6951345" cy="16960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79220" y="1651635"/>
            <a:ext cx="3154045" cy="368300"/>
          </a:xfrm>
          <a:prstGeom prst="rect">
            <a:avLst/>
          </a:prstGeom>
          <a:noFill/>
        </p:spPr>
        <p:txBody>
          <a:bodyPr wrap="square" rtlCol="0">
            <a:spAutoFit/>
          </a:bodyPr>
          <a:p>
            <a:r>
              <a:rPr lang="en-US"/>
              <a:t>Thông số của hệ:</a:t>
            </a:r>
            <a:endParaRPr lang="en-US"/>
          </a:p>
        </p:txBody>
      </p:sp>
      <p:pic>
        <p:nvPicPr>
          <p:cNvPr id="23" name="Picture 23"/>
          <p:cNvPicPr>
            <a:picLocks noChangeAspect="1"/>
          </p:cNvPicPr>
          <p:nvPr>
            <p:ph sz="half" idx="2"/>
          </p:nvPr>
        </p:nvPicPr>
        <p:blipFill>
          <a:blip r:embed="rId1"/>
          <a:stretch>
            <a:fillRect/>
          </a:stretch>
        </p:blipFill>
        <p:spPr>
          <a:xfrm>
            <a:off x="4361815" y="1651635"/>
            <a:ext cx="3983355" cy="495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79220" y="1651635"/>
            <a:ext cx="3154045" cy="368300"/>
          </a:xfrm>
          <a:prstGeom prst="rect">
            <a:avLst/>
          </a:prstGeom>
          <a:noFill/>
        </p:spPr>
        <p:txBody>
          <a:bodyPr wrap="square" rtlCol="0">
            <a:spAutoFit/>
          </a:bodyPr>
          <a:p>
            <a:r>
              <a:rPr lang="en-US"/>
              <a:t>Kết quả mô Phỏng:</a:t>
            </a:r>
            <a:endParaRPr lang="en-US"/>
          </a:p>
        </p:txBody>
      </p:sp>
      <p:pic>
        <p:nvPicPr>
          <p:cNvPr id="22" name="Picture 22"/>
          <p:cNvPicPr>
            <a:picLocks noChangeAspect="1"/>
          </p:cNvPicPr>
          <p:nvPr>
            <p:ph sz="half" idx="2"/>
          </p:nvPr>
        </p:nvPicPr>
        <p:blipFill>
          <a:blip r:embed="rId1"/>
          <a:stretch>
            <a:fillRect/>
          </a:stretch>
        </p:blipFill>
        <p:spPr>
          <a:xfrm>
            <a:off x="3448685" y="2019935"/>
            <a:ext cx="6449060" cy="4199255"/>
          </a:xfrm>
          <a:prstGeom prst="rect">
            <a:avLst/>
          </a:prstGeom>
        </p:spPr>
      </p:pic>
      <p:sp>
        <p:nvSpPr>
          <p:cNvPr id="6" name="Text Box 5"/>
          <p:cNvSpPr txBox="1"/>
          <p:nvPr/>
        </p:nvSpPr>
        <p:spPr>
          <a:xfrm>
            <a:off x="4762500" y="6290310"/>
            <a:ext cx="4158615" cy="368300"/>
          </a:xfrm>
          <a:prstGeom prst="rect">
            <a:avLst/>
          </a:prstGeom>
          <a:noFill/>
        </p:spPr>
        <p:txBody>
          <a:bodyPr wrap="square" rtlCol="0">
            <a:spAutoFit/>
          </a:bodyPr>
          <a:p>
            <a:r>
              <a:rPr lang="en-US" i="1"/>
              <a:t>Vị trí đầu =0.1 ; vận tốc đầu =0.2</a:t>
            </a:r>
            <a:endParaRPr lang="en-US"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Cơ sở lý thuyết</a:t>
            </a:r>
            <a:endParaRPr lang="en-US"/>
          </a:p>
        </p:txBody>
      </p:sp>
      <p:sp>
        <p:nvSpPr>
          <p:cNvPr id="3" name="Content Placeholder 2"/>
          <p:cNvSpPr>
            <a:spLocks noGrp="1"/>
          </p:cNvSpPr>
          <p:nvPr>
            <p:ph sz="half" idx="1"/>
          </p:nvPr>
        </p:nvSpPr>
        <p:spPr>
          <a:xfrm>
            <a:off x="609600" y="1174750"/>
            <a:ext cx="5384800" cy="845185"/>
          </a:xfrm>
        </p:spPr>
        <p:txBody>
          <a:bodyPr/>
          <a:p>
            <a:pPr marL="0" indent="0">
              <a:buNone/>
            </a:pPr>
            <a:r>
              <a:rPr lang="en-US" sz="2000" b="1" u="sng">
                <a:sym typeface="+mn-ea"/>
              </a:rPr>
              <a:t>Mô phỏng bằng Matlab</a:t>
            </a:r>
            <a:endParaRPr lang="en-US" sz="2000" b="1" u="sng">
              <a:sym typeface="+mn-ea"/>
            </a:endParaRPr>
          </a:p>
          <a:p>
            <a:pPr marL="0" indent="0">
              <a:buNone/>
            </a:pPr>
            <a:endParaRPr lang="en-US" sz="2000"/>
          </a:p>
        </p:txBody>
      </p:sp>
      <p:sp>
        <p:nvSpPr>
          <p:cNvPr id="5" name="Text Box 4"/>
          <p:cNvSpPr txBox="1"/>
          <p:nvPr/>
        </p:nvSpPr>
        <p:spPr>
          <a:xfrm>
            <a:off x="1379220" y="1651635"/>
            <a:ext cx="3154045" cy="368300"/>
          </a:xfrm>
          <a:prstGeom prst="rect">
            <a:avLst/>
          </a:prstGeom>
          <a:noFill/>
        </p:spPr>
        <p:txBody>
          <a:bodyPr wrap="square" rtlCol="0">
            <a:spAutoFit/>
          </a:bodyPr>
          <a:p>
            <a:r>
              <a:rPr lang="en-US"/>
              <a:t>Kết quả mô Phỏng:</a:t>
            </a:r>
            <a:endParaRPr lang="en-US"/>
          </a:p>
        </p:txBody>
      </p:sp>
      <p:sp>
        <p:nvSpPr>
          <p:cNvPr id="6" name="Text Box 5"/>
          <p:cNvSpPr txBox="1"/>
          <p:nvPr/>
        </p:nvSpPr>
        <p:spPr>
          <a:xfrm>
            <a:off x="4762500" y="6290310"/>
            <a:ext cx="4158615" cy="368300"/>
          </a:xfrm>
          <a:prstGeom prst="rect">
            <a:avLst/>
          </a:prstGeom>
          <a:noFill/>
        </p:spPr>
        <p:txBody>
          <a:bodyPr wrap="square" rtlCol="0">
            <a:spAutoFit/>
          </a:bodyPr>
          <a:p>
            <a:r>
              <a:rPr lang="en-US" i="1"/>
              <a:t>Vị trí đầu =0.5 ; vận tốc đầu =0.2</a:t>
            </a:r>
            <a:endParaRPr lang="en-US" i="1"/>
          </a:p>
        </p:txBody>
      </p:sp>
      <p:pic>
        <p:nvPicPr>
          <p:cNvPr id="24" name="Picture 24"/>
          <p:cNvPicPr>
            <a:picLocks noChangeAspect="1"/>
          </p:cNvPicPr>
          <p:nvPr>
            <p:ph sz="half" idx="2"/>
          </p:nvPr>
        </p:nvPicPr>
        <p:blipFill>
          <a:blip r:embed="rId1"/>
          <a:stretch>
            <a:fillRect/>
          </a:stretch>
        </p:blipFill>
        <p:spPr>
          <a:xfrm>
            <a:off x="3601720" y="1651635"/>
            <a:ext cx="6967220" cy="45370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1128395" y="2736850"/>
            <a:ext cx="9935210" cy="1106805"/>
          </a:xfrm>
          <a:prstGeom prst="rect">
            <a:avLst/>
          </a:prstGeom>
          <a:noFill/>
        </p:spPr>
        <p:txBody>
          <a:bodyPr wrap="square" rtlCol="0" anchor="t">
            <a:spAutoFit/>
          </a:bodyPr>
          <a:p>
            <a:pPr marL="0" indent="0" algn="ctr">
              <a:buNone/>
            </a:pPr>
            <a:r>
              <a:rPr lang="en-US" sz="6600">
                <a:sym typeface="+mn-ea"/>
              </a:rPr>
              <a:t>3.Quy trình thực hiện</a:t>
            </a:r>
            <a:endParaRPr lang="en-US" sz="660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2"/>
          <p:cNvPicPr>
            <a:picLocks noChangeAspect="1"/>
          </p:cNvPicPr>
          <p:nvPr>
            <p:ph sz="half" idx="2"/>
          </p:nvPr>
        </p:nvPicPr>
        <p:blipFill>
          <a:blip r:embed="rId1"/>
          <a:stretch>
            <a:fillRect/>
          </a:stretch>
        </p:blipFill>
        <p:spPr>
          <a:xfrm>
            <a:off x="3198495" y="4876165"/>
            <a:ext cx="2082800" cy="1388745"/>
          </a:xfrm>
          <a:prstGeom prst="rect">
            <a:avLst/>
          </a:prstGeom>
          <a:noFill/>
          <a:ln w="9525">
            <a:noFill/>
          </a:ln>
        </p:spPr>
      </p:pic>
      <p:pic>
        <p:nvPicPr>
          <p:cNvPr id="19" name="Picture 18"/>
          <p:cNvPicPr>
            <a:picLocks noChangeAspect="1"/>
          </p:cNvPicPr>
          <p:nvPr/>
        </p:nvPicPr>
        <p:blipFill>
          <a:blip r:embed="rId2"/>
          <a:stretch>
            <a:fillRect/>
          </a:stretch>
        </p:blipFill>
        <p:spPr>
          <a:xfrm>
            <a:off x="189865" y="4695190"/>
            <a:ext cx="2231390" cy="1750695"/>
          </a:xfrm>
          <a:prstGeom prst="rect">
            <a:avLst/>
          </a:prstGeom>
        </p:spPr>
      </p:pic>
      <p:sp>
        <p:nvSpPr>
          <p:cNvPr id="7" name="Isosceles Triangle 6"/>
          <p:cNvSpPr/>
          <p:nvPr/>
        </p:nvSpPr>
        <p:spPr>
          <a:xfrm>
            <a:off x="8692515" y="3206750"/>
            <a:ext cx="547370" cy="720090"/>
          </a:xfrm>
          <a:prstGeom prst="triangle">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8" name="Rectangles 7"/>
          <p:cNvSpPr/>
          <p:nvPr/>
        </p:nvSpPr>
        <p:spPr>
          <a:xfrm rot="1380000">
            <a:off x="6877050" y="3044190"/>
            <a:ext cx="4178935" cy="162560"/>
          </a:xfrm>
          <a:prstGeom prst="rect">
            <a:avLst/>
          </a:prstGeom>
          <a:noFill/>
          <a:ln w="28575" cap="flat" cmpd="sng" algn="ctr">
            <a:solidFill>
              <a:schemeClr val="tx1"/>
            </a:solidFill>
            <a:prstDash val="solid"/>
            <a:round/>
            <a:headEnd type="none" w="med" len="med"/>
            <a:tailEnd type="none" w="med" len="med"/>
          </a:ln>
          <a:extLst>
            <a:ext uri="{909E8E84-426E-40DD-AFC4-6F175D3DCCD1}">
              <a14:hiddenFill xmlns:a14="http://schemas.microsoft.com/office/drawing/2010/main">
                <a:gradFill rotWithShape="0">
                  <a:gsLst>
                    <a:gs pos="0">
                      <a:schemeClr val="accent1"/>
                    </a:gs>
                    <a:gs pos="100000">
                      <a:schemeClr val="accent2"/>
                    </a:gs>
                  </a:gsLst>
                  <a:lin ang="5400000" scaled="1"/>
                </a:gradFill>
              </a14:hiddenFill>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9" name="Oval 8"/>
          <p:cNvSpPr/>
          <p:nvPr/>
        </p:nvSpPr>
        <p:spPr>
          <a:xfrm>
            <a:off x="7738745" y="2192655"/>
            <a:ext cx="365125" cy="375285"/>
          </a:xfrm>
          <a:prstGeom prst="ellipse">
            <a:avLst/>
          </a:prstGeom>
          <a:solidFill>
            <a:schemeClr val="bg1">
              <a:lumMod val="85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sp>
        <p:nvSpPr>
          <p:cNvPr id="10" name="Oval 9"/>
          <p:cNvSpPr/>
          <p:nvPr/>
        </p:nvSpPr>
        <p:spPr>
          <a:xfrm>
            <a:off x="6608445" y="3237230"/>
            <a:ext cx="882650" cy="862330"/>
          </a:xfrm>
          <a:prstGeom prst="ellipse">
            <a:avLst/>
          </a:prstGeom>
          <a:solidFill>
            <a:schemeClr val="bg1">
              <a:lumMod val="85000"/>
            </a:schemeClr>
          </a:solidFill>
          <a:ln w="2857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1" name="Straight Connector 10"/>
          <p:cNvCxnSpPr/>
          <p:nvPr/>
        </p:nvCxnSpPr>
        <p:spPr>
          <a:xfrm flipH="1">
            <a:off x="7068820" y="2456180"/>
            <a:ext cx="142240" cy="953135"/>
          </a:xfrm>
          <a:prstGeom prst="line">
            <a:avLst/>
          </a:prstGeom>
          <a:gradFill rotWithShape="0">
            <a:gsLst>
              <a:gs pos="0">
                <a:schemeClr val="accent1"/>
              </a:gs>
              <a:gs pos="100000">
                <a:schemeClr val="accent2"/>
              </a:gs>
            </a:gsLst>
            <a:lin ang="5400000" scaled="1"/>
          </a:gradFill>
          <a:ln w="28575" cap="flat" cmpd="sng" algn="ctr">
            <a:solidFill>
              <a:schemeClr val="tx1"/>
            </a:solidFill>
            <a:prstDash val="solid"/>
            <a:round/>
            <a:headEnd type="none" w="med" len="med"/>
            <a:tailEnd type="none" w="med" len="med"/>
          </a:ln>
        </p:spPr>
      </p:cxnSp>
      <p:sp>
        <p:nvSpPr>
          <p:cNvPr id="12" name="Oval 11"/>
          <p:cNvSpPr/>
          <p:nvPr/>
        </p:nvSpPr>
        <p:spPr>
          <a:xfrm>
            <a:off x="6998335" y="3623310"/>
            <a:ext cx="75565" cy="7556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p:cxnSp>
        <p:nvCxnSpPr>
          <p:cNvPr id="13" name="Straight Arrow Connector 12"/>
          <p:cNvCxnSpPr/>
          <p:nvPr/>
        </p:nvCxnSpPr>
        <p:spPr>
          <a:xfrm>
            <a:off x="8276590" y="2223135"/>
            <a:ext cx="2839720" cy="1186815"/>
          </a:xfrm>
          <a:prstGeom prst="straightConnector1">
            <a:avLst/>
          </a:prstGeom>
          <a:gradFill rotWithShape="0">
            <a:gsLst>
              <a:gs pos="0">
                <a:schemeClr val="accent1"/>
              </a:gs>
              <a:gs pos="100000">
                <a:schemeClr val="accent2"/>
              </a:gs>
            </a:gsLst>
            <a:lin ang="5400000" scaled="1"/>
          </a:gradFill>
          <a:ln w="19050" cap="flat" cmpd="sng" algn="ctr">
            <a:solidFill>
              <a:schemeClr val="tx1"/>
            </a:solidFill>
            <a:prstDash val="dash"/>
            <a:round/>
            <a:headEnd type="arrow" w="med" len="med"/>
            <a:tailEnd type="arrow" w="med" len="med"/>
          </a:ln>
        </p:spPr>
      </p:cxnSp>
      <p:cxnSp>
        <p:nvCxnSpPr>
          <p:cNvPr id="14" name="Straight Connector 13"/>
          <p:cNvCxnSpPr/>
          <p:nvPr/>
        </p:nvCxnSpPr>
        <p:spPr>
          <a:xfrm flipH="1">
            <a:off x="8034655" y="2019935"/>
            <a:ext cx="252095" cy="629285"/>
          </a:xfrm>
          <a:prstGeom prst="line">
            <a:avLst/>
          </a:prstGeom>
          <a:gradFill rotWithShape="0">
            <a:gsLst>
              <a:gs pos="0">
                <a:schemeClr val="accent1"/>
              </a:gs>
              <a:gs pos="100000">
                <a:schemeClr val="accent2"/>
              </a:gs>
            </a:gsLst>
            <a:lin ang="5400000" scaled="1"/>
          </a:gradFill>
          <a:ln w="12700" cap="flat" cmpd="sng" algn="ctr">
            <a:solidFill>
              <a:schemeClr val="tx1"/>
            </a:solidFill>
            <a:prstDash val="dash"/>
            <a:round/>
            <a:headEnd type="none" w="med" len="med"/>
            <a:tailEnd type="none" w="med" len="med"/>
          </a:ln>
        </p:spPr>
      </p:cxnSp>
      <p:cxnSp>
        <p:nvCxnSpPr>
          <p:cNvPr id="15" name="Straight Connector 14"/>
          <p:cNvCxnSpPr/>
          <p:nvPr/>
        </p:nvCxnSpPr>
        <p:spPr>
          <a:xfrm flipH="1">
            <a:off x="10868660" y="3237230"/>
            <a:ext cx="288290" cy="779780"/>
          </a:xfrm>
          <a:prstGeom prst="line">
            <a:avLst/>
          </a:prstGeom>
          <a:gradFill rotWithShape="0">
            <a:gsLst>
              <a:gs pos="0">
                <a:schemeClr val="accent1"/>
              </a:gs>
              <a:gs pos="100000">
                <a:schemeClr val="accent2"/>
              </a:gs>
            </a:gsLst>
            <a:lin ang="5400000" scaled="1"/>
          </a:gradFill>
          <a:ln w="12700" cap="flat" cmpd="sng" algn="ctr">
            <a:solidFill>
              <a:schemeClr val="tx1"/>
            </a:solidFill>
            <a:prstDash val="dash"/>
            <a:round/>
            <a:headEnd type="none" w="med" len="med"/>
            <a:tailEnd type="none" w="med" len="med"/>
          </a:ln>
        </p:spPr>
      </p:cxnSp>
      <p:sp>
        <p:nvSpPr>
          <p:cNvPr id="16" name="Text Box 15"/>
          <p:cNvSpPr txBox="1"/>
          <p:nvPr/>
        </p:nvSpPr>
        <p:spPr>
          <a:xfrm>
            <a:off x="9726295" y="2456180"/>
            <a:ext cx="1390015" cy="275590"/>
          </a:xfrm>
          <a:prstGeom prst="rect">
            <a:avLst/>
          </a:prstGeom>
          <a:noFill/>
        </p:spPr>
        <p:txBody>
          <a:bodyPr wrap="square" rtlCol="0">
            <a:spAutoFit/>
          </a:bodyPr>
          <a:p>
            <a:r>
              <a:rPr lang="en-US" sz="1200"/>
              <a:t>Vị trí bóng</a:t>
            </a:r>
            <a:endParaRPr lang="en-US" sz="1200"/>
          </a:p>
        </p:txBody>
      </p:sp>
      <p:sp>
        <p:nvSpPr>
          <p:cNvPr id="17" name="Text Box 16"/>
          <p:cNvSpPr txBox="1"/>
          <p:nvPr/>
        </p:nvSpPr>
        <p:spPr>
          <a:xfrm>
            <a:off x="7480935" y="1825625"/>
            <a:ext cx="710565" cy="275590"/>
          </a:xfrm>
          <a:prstGeom prst="rect">
            <a:avLst/>
          </a:prstGeom>
          <a:noFill/>
        </p:spPr>
        <p:txBody>
          <a:bodyPr wrap="square" rtlCol="0">
            <a:spAutoFit/>
          </a:bodyPr>
          <a:p>
            <a:pPr algn="ctr"/>
            <a:r>
              <a:rPr lang="en-US" sz="1200"/>
              <a:t>Bóng</a:t>
            </a:r>
            <a:endParaRPr lang="en-US" sz="1200"/>
          </a:p>
        </p:txBody>
      </p:sp>
      <p:sp>
        <p:nvSpPr>
          <p:cNvPr id="18" name="Text Box 17"/>
          <p:cNvSpPr txBox="1"/>
          <p:nvPr/>
        </p:nvSpPr>
        <p:spPr>
          <a:xfrm>
            <a:off x="10193655" y="4017010"/>
            <a:ext cx="780415" cy="275590"/>
          </a:xfrm>
          <a:prstGeom prst="rect">
            <a:avLst/>
          </a:prstGeom>
          <a:noFill/>
        </p:spPr>
        <p:txBody>
          <a:bodyPr wrap="square" rtlCol="0">
            <a:spAutoFit/>
          </a:bodyPr>
          <a:p>
            <a:r>
              <a:rPr lang="en-US" sz="1200"/>
              <a:t>Thanh</a:t>
            </a:r>
            <a:endParaRPr lang="en-US" sz="1200"/>
          </a:p>
        </p:txBody>
      </p:sp>
      <p:sp>
        <p:nvSpPr>
          <p:cNvPr id="20" name="Text Box 19"/>
          <p:cNvSpPr txBox="1"/>
          <p:nvPr/>
        </p:nvSpPr>
        <p:spPr>
          <a:xfrm>
            <a:off x="6710045" y="4017010"/>
            <a:ext cx="770890" cy="275590"/>
          </a:xfrm>
          <a:prstGeom prst="rect">
            <a:avLst/>
          </a:prstGeom>
          <a:noFill/>
        </p:spPr>
        <p:txBody>
          <a:bodyPr wrap="square" rtlCol="0">
            <a:spAutoFit/>
          </a:bodyPr>
          <a:p>
            <a:r>
              <a:rPr lang="en-US" sz="1200"/>
              <a:t>Động cơ</a:t>
            </a:r>
            <a:endParaRPr lang="en-US" sz="1200"/>
          </a:p>
        </p:txBody>
      </p:sp>
      <p:pic>
        <p:nvPicPr>
          <p:cNvPr id="1028" name="Picture 4" descr="12V DC Switching Power Supply Mean Well RS-100-12 | Electron.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9122" y="1835979"/>
            <a:ext cx="1832486" cy="169608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p:cNvPicPr>
            <a:picLocks noChangeAspect="1"/>
          </p:cNvPicPr>
          <p:nvPr/>
        </p:nvPicPr>
        <p:blipFill>
          <a:blip r:embed="rId4"/>
          <a:stretch>
            <a:fillRect/>
          </a:stretch>
        </p:blipFill>
        <p:spPr>
          <a:xfrm>
            <a:off x="3198495" y="2223770"/>
            <a:ext cx="1608455" cy="1454785"/>
          </a:xfrm>
          <a:prstGeom prst="rect">
            <a:avLst/>
          </a:prstGeom>
          <a:noFill/>
          <a:ln w="9525">
            <a:noFill/>
          </a:ln>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3435" y="3719195"/>
            <a:ext cx="1218565" cy="1218565"/>
          </a:xfrm>
          <a:prstGeom prst="rect">
            <a:avLst/>
          </a:prstGeom>
          <a:noFill/>
          <a:ln w="9525">
            <a:noFill/>
          </a:ln>
        </p:spPr>
      </p:pic>
      <p:sp>
        <p:nvSpPr>
          <p:cNvPr id="75" name="Rectangle 74"/>
          <p:cNvSpPr/>
          <p:nvPr/>
        </p:nvSpPr>
        <p:spPr>
          <a:xfrm>
            <a:off x="5506843" y="2729615"/>
            <a:ext cx="531204" cy="206224"/>
          </a:xfrm>
          <a:prstGeom prst="rect">
            <a:avLst/>
          </a:prstGeom>
          <a:noFill/>
        </p:spPr>
        <p:txBody>
          <a:bodyPr wrap="none" lIns="91440" tIns="45720" rIns="91440" bIns="45720">
            <a:spAutoFit/>
          </a:bodyPr>
          <a:p>
            <a:pPr algn="ctr"/>
            <a:r>
              <a:rPr lang="en-US" sz="1000">
                <a:ln w="0"/>
                <a:effectLst>
                  <a:outerShdw blurRad="38100" dist="19050" dir="2700000" algn="tl" rotWithShape="0">
                    <a:schemeClr val="dk1">
                      <a:alpha val="40000"/>
                    </a:schemeClr>
                  </a:outerShdw>
                </a:effectLst>
              </a:rPr>
              <a:t>M+/M-</a:t>
            </a:r>
            <a:endParaRPr lang="en-US" sz="1000" dirty="0">
              <a:ln w="0"/>
              <a:effectLst>
                <a:outerShdw blurRad="38100" dist="19050" dir="2700000" algn="tl" rotWithShape="0">
                  <a:schemeClr val="dk1">
                    <a:alpha val="40000"/>
                  </a:schemeClr>
                </a:outerShdw>
              </a:effectLst>
            </a:endParaRPr>
          </a:p>
        </p:txBody>
      </p:sp>
      <p:sp>
        <p:nvSpPr>
          <p:cNvPr id="74" name="Rectangle 73"/>
          <p:cNvSpPr/>
          <p:nvPr/>
        </p:nvSpPr>
        <p:spPr>
          <a:xfrm>
            <a:off x="2421127" y="3021935"/>
            <a:ext cx="734287" cy="206224"/>
          </a:xfrm>
          <a:prstGeom prst="rect">
            <a:avLst/>
          </a:prstGeom>
          <a:noFill/>
        </p:spPr>
        <p:txBody>
          <a:bodyPr wrap="none" lIns="91440" tIns="45720" rIns="91440" bIns="45720">
            <a:spAutoFit/>
          </a:bodyPr>
          <a:p>
            <a:pPr algn="ctr"/>
            <a:r>
              <a:rPr lang="en-US" sz="1000">
                <a:ln w="0"/>
                <a:effectLst>
                  <a:outerShdw blurRad="38100" dist="19050" dir="2700000" algn="tl" rotWithShape="0">
                    <a:schemeClr val="dk1">
                      <a:alpha val="40000"/>
                    </a:schemeClr>
                  </a:outerShdw>
                </a:effectLst>
              </a:rPr>
              <a:t>+12V/GND</a:t>
            </a:r>
            <a:endParaRPr lang="en-US" sz="1000" dirty="0">
              <a:ln w="0"/>
              <a:effectLst>
                <a:outerShdw blurRad="38100" dist="19050" dir="2700000" algn="tl" rotWithShape="0">
                  <a:schemeClr val="dk1">
                    <a:alpha val="40000"/>
                  </a:schemeClr>
                </a:outerShdw>
              </a:effectLst>
            </a:endParaRPr>
          </a:p>
        </p:txBody>
      </p:sp>
      <p:sp>
        <p:nvSpPr>
          <p:cNvPr id="91" name="Rectangle 90"/>
          <p:cNvSpPr/>
          <p:nvPr/>
        </p:nvSpPr>
        <p:spPr>
          <a:xfrm>
            <a:off x="2491464" y="4937829"/>
            <a:ext cx="390498" cy="206224"/>
          </a:xfrm>
          <a:prstGeom prst="rect">
            <a:avLst/>
          </a:prstGeom>
          <a:noFill/>
        </p:spPr>
        <p:txBody>
          <a:bodyPr wrap="none" lIns="91440" tIns="45720" rIns="91440" bIns="45720">
            <a:spAutoFit/>
          </a:bodyPr>
          <a:p>
            <a:pPr algn="ctr"/>
            <a:r>
              <a:rPr lang="en-US" sz="1000">
                <a:ln w="0"/>
                <a:effectLst>
                  <a:outerShdw blurRad="38100" dist="19050" dir="2700000" algn="tl" rotWithShape="0">
                    <a:schemeClr val="dk1">
                      <a:alpha val="40000"/>
                    </a:schemeClr>
                  </a:outerShdw>
                </a:effectLst>
              </a:rPr>
              <a:t>USB</a:t>
            </a:r>
            <a:endParaRPr lang="en-US" sz="1000" dirty="0">
              <a:ln w="0"/>
              <a:effectLst>
                <a:outerShdw blurRad="38100" dist="19050" dir="2700000" algn="tl" rotWithShape="0">
                  <a:schemeClr val="dk1">
                    <a:alpha val="40000"/>
                  </a:schemeClr>
                </a:outerShdw>
              </a:effectLst>
            </a:endParaRPr>
          </a:p>
        </p:txBody>
      </p:sp>
      <p:sp>
        <p:nvSpPr>
          <p:cNvPr id="84" name="Rectangle 83"/>
          <p:cNvSpPr/>
          <p:nvPr/>
        </p:nvSpPr>
        <p:spPr>
          <a:xfrm>
            <a:off x="3498775" y="4292306"/>
            <a:ext cx="741045" cy="245110"/>
          </a:xfrm>
          <a:prstGeom prst="rect">
            <a:avLst/>
          </a:prstGeom>
          <a:noFill/>
        </p:spPr>
        <p:txBody>
          <a:bodyPr wrap="none" lIns="91440" tIns="45720" rIns="91440" bIns="45720">
            <a:spAutoFit/>
          </a:bodyPr>
          <a:p>
            <a:pPr algn="ctr"/>
            <a:r>
              <a:rPr lang="en-US" sz="1000">
                <a:ln w="0"/>
                <a:effectLst>
                  <a:outerShdw blurRad="38100" dist="19050" dir="2700000" algn="tl" rotWithShape="0">
                    <a:schemeClr val="dk1">
                      <a:alpha val="40000"/>
                    </a:schemeClr>
                  </a:outerShdw>
                </a:effectLst>
              </a:rPr>
              <a:t>PWM / dir</a:t>
            </a:r>
            <a:endParaRPr lang="en-US" sz="1000" dirty="0">
              <a:ln w="0"/>
              <a:effectLst>
                <a:outerShdw blurRad="38100" dist="19050" dir="2700000" algn="tl" rotWithShape="0">
                  <a:schemeClr val="dk1">
                    <a:alpha val="40000"/>
                  </a:schemeClr>
                </a:outerShdw>
              </a:effectLst>
            </a:endParaRPr>
          </a:p>
        </p:txBody>
      </p:sp>
      <p:sp>
        <p:nvSpPr>
          <p:cNvPr id="23" name="Rectangle 83"/>
          <p:cNvSpPr/>
          <p:nvPr/>
        </p:nvSpPr>
        <p:spPr>
          <a:xfrm>
            <a:off x="8461375" y="5570855"/>
            <a:ext cx="1010920" cy="245110"/>
          </a:xfrm>
          <a:prstGeom prst="rect">
            <a:avLst/>
          </a:prstGeom>
          <a:noFill/>
        </p:spPr>
        <p:txBody>
          <a:bodyPr wrap="square" lIns="91440" tIns="45720" rIns="91440" bIns="45720">
            <a:spAutoFit/>
          </a:bodyPr>
          <a:p>
            <a:pPr algn="ctr"/>
            <a:r>
              <a:rPr lang="en-US" sz="1000" dirty="0">
                <a:ln w="0"/>
                <a:effectLst>
                  <a:outerShdw blurRad="38100" dist="19050" dir="2700000" algn="tl" rotWithShape="0">
                    <a:schemeClr val="dk1">
                      <a:alpha val="40000"/>
                    </a:schemeClr>
                  </a:outerShdw>
                </a:effectLst>
              </a:rPr>
              <a:t>Trig / Echo</a:t>
            </a:r>
            <a:endParaRPr lang="en-US" sz="1000" dirty="0">
              <a:ln w="0"/>
              <a:effectLst>
                <a:outerShdw blurRad="38100" dist="19050" dir="2700000" algn="tl" rotWithShape="0">
                  <a:schemeClr val="dk1">
                    <a:alpha val="40000"/>
                  </a:schemeClr>
                </a:outerShdw>
              </a:effectLst>
            </a:endParaRPr>
          </a:p>
        </p:txBody>
      </p:sp>
      <p:cxnSp>
        <p:nvCxnSpPr>
          <p:cNvPr id="24" name="Elbow Connector 23"/>
          <p:cNvCxnSpPr>
            <a:stCxn id="19" idx="3"/>
          </p:cNvCxnSpPr>
          <p:nvPr/>
        </p:nvCxnSpPr>
        <p:spPr>
          <a:xfrm flipV="1">
            <a:off x="2421255" y="5356860"/>
            <a:ext cx="793115" cy="213995"/>
          </a:xfrm>
          <a:prstGeom prst="bentConnector3">
            <a:avLst>
              <a:gd name="adj1" fmla="val 50040"/>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cxnSp>
        <p:nvCxnSpPr>
          <p:cNvPr id="25" name="Elbow Connector 24"/>
          <p:cNvCxnSpPr>
            <a:stCxn id="21" idx="1"/>
            <a:endCxn id="1028" idx="1"/>
          </p:cNvCxnSpPr>
          <p:nvPr/>
        </p:nvCxnSpPr>
        <p:spPr>
          <a:xfrm rot="10800000">
            <a:off x="2221865" y="2684145"/>
            <a:ext cx="976630" cy="267335"/>
          </a:xfrm>
          <a:prstGeom prst="bentConnector3">
            <a:avLst>
              <a:gd name="adj1" fmla="val 50000"/>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cxnSp>
        <p:nvCxnSpPr>
          <p:cNvPr id="26" name="Elbow Connector 25"/>
          <p:cNvCxnSpPr>
            <a:stCxn id="5" idx="0"/>
            <a:endCxn id="21" idx="2"/>
          </p:cNvCxnSpPr>
          <p:nvPr/>
        </p:nvCxnSpPr>
        <p:spPr>
          <a:xfrm rot="16200000" flipV="1">
            <a:off x="3522663" y="4158933"/>
            <a:ext cx="1197610" cy="236855"/>
          </a:xfrm>
          <a:prstGeom prst="bentConnector3">
            <a:avLst>
              <a:gd name="adj1" fmla="val 50027"/>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cxnSp>
        <p:nvCxnSpPr>
          <p:cNvPr id="27" name="Elbow Connector 26"/>
          <p:cNvCxnSpPr>
            <a:stCxn id="21" idx="3"/>
            <a:endCxn id="10" idx="1"/>
          </p:cNvCxnSpPr>
          <p:nvPr/>
        </p:nvCxnSpPr>
        <p:spPr>
          <a:xfrm>
            <a:off x="4806950" y="2951480"/>
            <a:ext cx="1931035" cy="412115"/>
          </a:xfrm>
          <a:prstGeom prst="bentConnector2">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cxnSp>
        <p:nvCxnSpPr>
          <p:cNvPr id="28" name="Elbow Connector 27"/>
          <p:cNvCxnSpPr>
            <a:stCxn id="5" idx="3"/>
            <a:endCxn id="22" idx="2"/>
          </p:cNvCxnSpPr>
          <p:nvPr/>
        </p:nvCxnSpPr>
        <p:spPr>
          <a:xfrm flipV="1">
            <a:off x="5281295" y="4937760"/>
            <a:ext cx="6301740" cy="633095"/>
          </a:xfrm>
          <a:prstGeom prst="bentConnector2">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cxnSp>
        <p:nvCxnSpPr>
          <p:cNvPr id="29" name="Elbow Connector 28"/>
          <p:cNvCxnSpPr>
            <a:endCxn id="10" idx="3"/>
          </p:cNvCxnSpPr>
          <p:nvPr/>
        </p:nvCxnSpPr>
        <p:spPr>
          <a:xfrm flipV="1">
            <a:off x="5293995" y="3973195"/>
            <a:ext cx="1443990" cy="1140460"/>
          </a:xfrm>
          <a:prstGeom prst="bentConnector2">
            <a:avLst/>
          </a:prstGeom>
          <a:gradFill rotWithShape="0">
            <a:gsLst>
              <a:gs pos="0">
                <a:schemeClr val="accent1"/>
              </a:gs>
              <a:gs pos="100000">
                <a:schemeClr val="accent2"/>
              </a:gs>
            </a:gsLst>
            <a:lin ang="5400000" scaled="1"/>
          </a:gradFill>
          <a:ln w="28575" cap="flat" cmpd="sng" algn="ctr">
            <a:solidFill>
              <a:schemeClr val="accent1"/>
            </a:solidFill>
            <a:prstDash val="solid"/>
            <a:round/>
            <a:headEnd type="none" w="med" len="med"/>
            <a:tailEnd type="none" w="med" len="med"/>
          </a:ln>
        </p:spPr>
      </p:cxnSp>
      <p:sp>
        <p:nvSpPr>
          <p:cNvPr id="30" name="Rectangle 83"/>
          <p:cNvSpPr/>
          <p:nvPr/>
        </p:nvSpPr>
        <p:spPr>
          <a:xfrm>
            <a:off x="5727065" y="4868545"/>
            <a:ext cx="1010920" cy="245110"/>
          </a:xfrm>
          <a:prstGeom prst="rect">
            <a:avLst/>
          </a:prstGeom>
          <a:noFill/>
        </p:spPr>
        <p:txBody>
          <a:bodyPr wrap="square" lIns="91440" tIns="45720" rIns="91440" bIns="45720">
            <a:spAutoFit/>
          </a:bodyPr>
          <a:p>
            <a:pPr algn="ctr"/>
            <a:r>
              <a:rPr lang="en-US" sz="1000" dirty="0">
                <a:ln w="0"/>
                <a:effectLst>
                  <a:outerShdw blurRad="38100" dist="19050" dir="2700000" algn="tl" rotWithShape="0">
                    <a:schemeClr val="dk1">
                      <a:alpha val="40000"/>
                    </a:schemeClr>
                  </a:outerShdw>
                </a:effectLst>
              </a:rPr>
              <a:t>Encoder</a:t>
            </a:r>
            <a:endParaRPr lang="en-US" sz="1000" dirty="0">
              <a:ln w="0"/>
              <a:effectLst>
                <a:outerShdw blurRad="38100" dist="19050" dir="2700000" algn="tl" rotWithShape="0">
                  <a:schemeClr val="dk1">
                    <a:alpha val="40000"/>
                  </a:schemeClr>
                </a:outerShdw>
              </a:effectLst>
            </a:endParaRPr>
          </a:p>
        </p:txBody>
      </p:sp>
      <p:sp>
        <p:nvSpPr>
          <p:cNvPr id="4" name="Title 3"/>
          <p:cNvSpPr/>
          <p:nvPr>
            <p:ph type="title"/>
          </p:nvPr>
        </p:nvSpPr>
        <p:spPr>
          <a:xfrm>
            <a:off x="610235" y="863600"/>
            <a:ext cx="10972800" cy="582613"/>
          </a:xfrm>
        </p:spPr>
        <p:txBody>
          <a:bodyPr/>
          <a:p>
            <a:r>
              <a:rPr lang="en-US">
                <a:sym typeface="+mn-ea"/>
              </a:rPr>
              <a:t>Sơ đồ hệ thống:</a:t>
            </a:r>
            <a:endParaRPr lang="en-US"/>
          </a:p>
        </p:txBody>
      </p:sp>
      <p:sp>
        <p:nvSpPr>
          <p:cNvPr id="31" name="Title 1"/>
          <p:cNvSpPr>
            <a:spLocks noGrp="1"/>
          </p:cNvSpPr>
          <p:nvPr/>
        </p:nvSpPr>
        <p:spPr>
          <a:xfrm>
            <a:off x="609600" y="19050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3. Quy trình thực hiện</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959735"/>
            <a:ext cx="10972800" cy="2914650"/>
          </a:xfrm>
        </p:spPr>
        <p:txBody>
          <a:bodyPr/>
          <a:p>
            <a:pPr marL="0" indent="0" algn="ctr">
              <a:buNone/>
            </a:pPr>
            <a:r>
              <a:rPr lang="en-US" sz="5400">
                <a:sym typeface="+mn-ea"/>
              </a:rPr>
              <a:t>1. Giới thiệu các thiết bị sử dụng</a:t>
            </a:r>
            <a:endParaRPr lang="en-US" sz="5400"/>
          </a:p>
          <a:p>
            <a:pPr marL="0" indent="0" algn="ctr">
              <a:buNone/>
            </a:pPr>
            <a:endParaRPr lang="en-US" sz="5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3. Quy trình thực hiện</a:t>
            </a:r>
            <a:endParaRPr lang="en-US"/>
          </a:p>
        </p:txBody>
      </p:sp>
      <p:pic>
        <p:nvPicPr>
          <p:cNvPr id="11" name="Picture 4"/>
          <p:cNvPicPr>
            <a:picLocks noChangeAspect="1"/>
          </p:cNvPicPr>
          <p:nvPr>
            <p:ph idx="1"/>
          </p:nvPr>
        </p:nvPicPr>
        <p:blipFill>
          <a:blip r:embed="rId1"/>
          <a:stretch>
            <a:fillRect/>
          </a:stretch>
        </p:blipFill>
        <p:spPr>
          <a:xfrm>
            <a:off x="1724025" y="773430"/>
            <a:ext cx="8388985" cy="5650230"/>
          </a:xfrm>
          <a:prstGeom prst="rect">
            <a:avLst/>
          </a:prstGeom>
          <a:noFill/>
          <a:ln w="9525">
            <a:noFill/>
          </a:ln>
        </p:spPr>
      </p:pic>
      <p:sp>
        <p:nvSpPr>
          <p:cNvPr id="4" name="Title 1"/>
          <p:cNvSpPr>
            <a:spLocks noGrp="1"/>
          </p:cNvSpPr>
          <p:nvPr/>
        </p:nvSpPr>
        <p:spPr>
          <a:xfrm>
            <a:off x="609600" y="631952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Sơ đồ kết nối và mô phỏng proteus</a:t>
            </a:r>
            <a:endParaRPr lang="en-US" sz="2400" i="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16865" y="772795"/>
            <a:ext cx="11558270" cy="5344160"/>
          </a:xfrm>
          <a:prstGeom prst="rect">
            <a:avLst/>
          </a:prstGeom>
        </p:spPr>
      </p:pic>
      <p:sp>
        <p:nvSpPr>
          <p:cNvPr id="5" name="Title 4"/>
          <p:cNvSpPr>
            <a:spLocks noGrp="1"/>
          </p:cNvSpPr>
          <p:nvPr>
            <p:ph type="title"/>
          </p:nvPr>
        </p:nvSpPr>
        <p:spPr/>
        <p:txBody>
          <a:bodyPr/>
          <a:p>
            <a:r>
              <a:rPr lang="en-US"/>
              <a:t>3. Quy trình thực hiện</a:t>
            </a:r>
            <a:endParaRPr lang="en-US"/>
          </a:p>
        </p:txBody>
      </p:sp>
      <p:sp>
        <p:nvSpPr>
          <p:cNvPr id="6" name="Title 1"/>
          <p:cNvSpPr>
            <a:spLocks noGrp="1"/>
          </p:cNvSpPr>
          <p:nvPr/>
        </p:nvSpPr>
        <p:spPr>
          <a:xfrm>
            <a:off x="609600" y="631952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Mô hình thực tế.</a:t>
            </a:r>
            <a:endParaRPr lang="en-US" sz="2400"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26160" y="5401310"/>
            <a:ext cx="10972800" cy="582613"/>
          </a:xfrm>
        </p:spPr>
        <p:txBody>
          <a:bodyPr/>
          <a:p>
            <a:pPr algn="ctr"/>
            <a:r>
              <a:rPr lang="en-US" sz="2000" i="1"/>
              <a:t>Sơ đồ khối</a:t>
            </a:r>
            <a:endParaRPr lang="en-US" sz="2000" i="1"/>
          </a:p>
        </p:txBody>
      </p:sp>
      <p:pic>
        <p:nvPicPr>
          <p:cNvPr id="100" name="Content Placeholder 99"/>
          <p:cNvPicPr/>
          <p:nvPr>
            <p:ph idx="1"/>
          </p:nvPr>
        </p:nvPicPr>
        <p:blipFill>
          <a:blip r:embed="rId1"/>
          <a:stretch>
            <a:fillRect/>
          </a:stretch>
        </p:blipFill>
        <p:spPr>
          <a:xfrm>
            <a:off x="-635" y="1268095"/>
            <a:ext cx="12191365" cy="4009390"/>
          </a:xfrm>
          <a:prstGeom prst="rect">
            <a:avLst/>
          </a:prstGeom>
          <a:noFill/>
          <a:ln w="9525">
            <a:noFill/>
          </a:ln>
        </p:spPr>
      </p:pic>
      <p:sp>
        <p:nvSpPr>
          <p:cNvPr id="3" name="Title 1"/>
          <p:cNvSpPr>
            <a:spLocks noGrp="1"/>
          </p:cNvSpPr>
          <p:nvPr/>
        </p:nvSpPr>
        <p:spPr>
          <a:xfrm>
            <a:off x="608965" y="19050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3. Quy trình thực hiện</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512570" y="6275070"/>
            <a:ext cx="9458960" cy="582930"/>
          </a:xfrm>
        </p:spPr>
        <p:txBody>
          <a:bodyPr/>
          <a:p>
            <a:r>
              <a:rPr lang="en-US"/>
              <a:t>Sơ đồ giải thuật</a:t>
            </a:r>
            <a:endParaRPr lang="en-US"/>
          </a:p>
        </p:txBody>
      </p:sp>
      <p:pic>
        <p:nvPicPr>
          <p:cNvPr id="101" name="Content Placeholder 100"/>
          <p:cNvPicPr/>
          <p:nvPr>
            <p:ph idx="1"/>
          </p:nvPr>
        </p:nvPicPr>
        <p:blipFill>
          <a:blip r:embed="rId1"/>
          <a:stretch>
            <a:fillRect/>
          </a:stretch>
        </p:blipFill>
        <p:spPr>
          <a:xfrm>
            <a:off x="4812665" y="0"/>
            <a:ext cx="5795645" cy="6858000"/>
          </a:xfrm>
          <a:prstGeom prst="rect">
            <a:avLst/>
          </a:prstGeom>
          <a:noFill/>
          <a:ln w="9525">
            <a:noFill/>
          </a:ln>
        </p:spPr>
      </p:pic>
      <p:sp>
        <p:nvSpPr>
          <p:cNvPr id="3" name="Title 1"/>
          <p:cNvSpPr>
            <a:spLocks noGrp="1"/>
          </p:cNvSpPr>
          <p:nvPr/>
        </p:nvSpPr>
        <p:spPr>
          <a:xfrm>
            <a:off x="284480" y="19050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t>3. Quy trình thực hiện</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Code thực hiện</a:t>
            </a:r>
            <a:endParaRPr lang="en-US"/>
          </a:p>
        </p:txBody>
      </p:sp>
      <p:pic>
        <p:nvPicPr>
          <p:cNvPr id="6" name="Content Placeholder 99"/>
          <p:cNvPicPr>
            <a:picLocks noChangeAspect="1"/>
          </p:cNvPicPr>
          <p:nvPr>
            <p:ph idx="1"/>
          </p:nvPr>
        </p:nvPicPr>
        <p:blipFill>
          <a:blip r:embed="rId1"/>
          <a:srcRect l="46834" r="12275" b="8474"/>
          <a:stretch>
            <a:fillRect/>
          </a:stretch>
        </p:blipFill>
        <p:spPr>
          <a:xfrm>
            <a:off x="7185660" y="660400"/>
            <a:ext cx="4396740" cy="5536565"/>
          </a:xfrm>
          <a:prstGeom prst="rect">
            <a:avLst/>
          </a:prstGeom>
          <a:noFill/>
          <a:ln w="9525">
            <a:noFill/>
          </a:ln>
        </p:spPr>
      </p:pic>
      <p:pic>
        <p:nvPicPr>
          <p:cNvPr id="7" name="Picture 6"/>
          <p:cNvPicPr>
            <a:picLocks noChangeAspect="1"/>
          </p:cNvPicPr>
          <p:nvPr/>
        </p:nvPicPr>
        <p:blipFill>
          <a:blip r:embed="rId2"/>
          <a:stretch>
            <a:fillRect/>
          </a:stretch>
        </p:blipFill>
        <p:spPr>
          <a:xfrm>
            <a:off x="427355" y="4041140"/>
            <a:ext cx="3495675" cy="1417320"/>
          </a:xfrm>
          <a:prstGeom prst="rect">
            <a:avLst/>
          </a:prstGeom>
        </p:spPr>
      </p:pic>
      <p:pic>
        <p:nvPicPr>
          <p:cNvPr id="8" name="Picture 7"/>
          <p:cNvPicPr>
            <a:picLocks noChangeAspect="1"/>
          </p:cNvPicPr>
          <p:nvPr/>
        </p:nvPicPr>
        <p:blipFill>
          <a:blip r:embed="rId3"/>
          <a:stretch>
            <a:fillRect/>
          </a:stretch>
        </p:blipFill>
        <p:spPr>
          <a:xfrm>
            <a:off x="427355" y="2479040"/>
            <a:ext cx="5320030" cy="890905"/>
          </a:xfrm>
          <a:prstGeom prst="rect">
            <a:avLst/>
          </a:prstGeom>
        </p:spPr>
      </p:pic>
      <p:sp>
        <p:nvSpPr>
          <p:cNvPr id="9" name="Title 1"/>
          <p:cNvSpPr>
            <a:spLocks noGrp="1"/>
          </p:cNvSpPr>
          <p:nvPr/>
        </p:nvSpPr>
        <p:spPr>
          <a:xfrm>
            <a:off x="609600" y="627507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Chương trình đọc Encdor</a:t>
            </a:r>
            <a:endParaRPr lang="en-US" sz="2400"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Code thực hiện</a:t>
            </a:r>
            <a:endParaRPr lang="en-US"/>
          </a:p>
        </p:txBody>
      </p:sp>
      <p:sp>
        <p:nvSpPr>
          <p:cNvPr id="9" name="Title 1"/>
          <p:cNvSpPr>
            <a:spLocks noGrp="1"/>
          </p:cNvSpPr>
          <p:nvPr/>
        </p:nvSpPr>
        <p:spPr>
          <a:xfrm>
            <a:off x="609600" y="627507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Chương trình đọc HC SR04</a:t>
            </a:r>
            <a:endParaRPr lang="en-US" sz="2400" i="1"/>
          </a:p>
        </p:txBody>
      </p:sp>
      <p:pic>
        <p:nvPicPr>
          <p:cNvPr id="5" name="Content Placeholder 4"/>
          <p:cNvPicPr>
            <a:picLocks noChangeAspect="1"/>
          </p:cNvPicPr>
          <p:nvPr>
            <p:ph idx="1"/>
          </p:nvPr>
        </p:nvPicPr>
        <p:blipFill>
          <a:blip r:embed="rId1"/>
          <a:stretch>
            <a:fillRect/>
          </a:stretch>
        </p:blipFill>
        <p:spPr>
          <a:xfrm>
            <a:off x="4848860" y="328930"/>
            <a:ext cx="7122795" cy="2824480"/>
          </a:xfrm>
          <a:prstGeom prst="rect">
            <a:avLst/>
          </a:prstGeom>
        </p:spPr>
      </p:pic>
      <p:pic>
        <p:nvPicPr>
          <p:cNvPr id="10" name="Picture 9"/>
          <p:cNvPicPr>
            <a:picLocks noChangeAspect="1"/>
          </p:cNvPicPr>
          <p:nvPr/>
        </p:nvPicPr>
        <p:blipFill>
          <a:blip r:embed="rId2"/>
          <a:stretch>
            <a:fillRect/>
          </a:stretch>
        </p:blipFill>
        <p:spPr>
          <a:xfrm>
            <a:off x="864870" y="2901950"/>
            <a:ext cx="7299960" cy="33731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0035" y="190500"/>
            <a:ext cx="4225925" cy="582930"/>
          </a:xfrm>
        </p:spPr>
        <p:txBody>
          <a:bodyPr/>
          <a:p>
            <a:r>
              <a:rPr lang="en-US"/>
              <a:t>Code thực hiện</a:t>
            </a:r>
            <a:endParaRPr lang="en-US"/>
          </a:p>
        </p:txBody>
      </p:sp>
      <p:pic>
        <p:nvPicPr>
          <p:cNvPr id="4" name="Content Placeholder 3"/>
          <p:cNvPicPr>
            <a:picLocks noChangeAspect="1"/>
          </p:cNvPicPr>
          <p:nvPr>
            <p:ph sz="half" idx="1"/>
          </p:nvPr>
        </p:nvPicPr>
        <p:blipFill>
          <a:blip r:embed="rId1"/>
          <a:stretch>
            <a:fillRect/>
          </a:stretch>
        </p:blipFill>
        <p:spPr>
          <a:xfrm>
            <a:off x="8722995" y="-86995"/>
            <a:ext cx="3469005" cy="1849120"/>
          </a:xfrm>
          <a:prstGeom prst="rect">
            <a:avLst/>
          </a:prstGeom>
        </p:spPr>
      </p:pic>
      <p:pic>
        <p:nvPicPr>
          <p:cNvPr id="5" name="Content Placeholder 4"/>
          <p:cNvPicPr>
            <a:picLocks noChangeAspect="1"/>
          </p:cNvPicPr>
          <p:nvPr>
            <p:ph sz="half" idx="2"/>
          </p:nvPr>
        </p:nvPicPr>
        <p:blipFill>
          <a:blip r:embed="rId2"/>
          <a:stretch>
            <a:fillRect/>
          </a:stretch>
        </p:blipFill>
        <p:spPr>
          <a:xfrm>
            <a:off x="3784600" y="-109855"/>
            <a:ext cx="4938395" cy="1871980"/>
          </a:xfrm>
          <a:prstGeom prst="rect">
            <a:avLst/>
          </a:prstGeom>
        </p:spPr>
      </p:pic>
      <p:pic>
        <p:nvPicPr>
          <p:cNvPr id="6" name="Picture 5"/>
          <p:cNvPicPr>
            <a:picLocks noChangeAspect="1"/>
          </p:cNvPicPr>
          <p:nvPr/>
        </p:nvPicPr>
        <p:blipFill>
          <a:blip r:embed="rId3"/>
          <a:stretch>
            <a:fillRect/>
          </a:stretch>
        </p:blipFill>
        <p:spPr>
          <a:xfrm>
            <a:off x="280035" y="1762125"/>
            <a:ext cx="4676775" cy="5095875"/>
          </a:xfrm>
          <a:prstGeom prst="rect">
            <a:avLst/>
          </a:prstGeom>
        </p:spPr>
      </p:pic>
      <p:pic>
        <p:nvPicPr>
          <p:cNvPr id="7" name="Picture 6"/>
          <p:cNvPicPr>
            <a:picLocks noChangeAspect="1"/>
          </p:cNvPicPr>
          <p:nvPr/>
        </p:nvPicPr>
        <p:blipFill>
          <a:blip r:embed="rId4"/>
          <a:stretch>
            <a:fillRect/>
          </a:stretch>
        </p:blipFill>
        <p:spPr>
          <a:xfrm>
            <a:off x="4966335" y="1762125"/>
            <a:ext cx="2007870" cy="5095875"/>
          </a:xfrm>
          <a:prstGeom prst="rect">
            <a:avLst/>
          </a:prstGeom>
        </p:spPr>
      </p:pic>
      <p:pic>
        <p:nvPicPr>
          <p:cNvPr id="8" name="Picture 7"/>
          <p:cNvPicPr>
            <a:picLocks noChangeAspect="1"/>
          </p:cNvPicPr>
          <p:nvPr/>
        </p:nvPicPr>
        <p:blipFill>
          <a:blip r:embed="rId5"/>
          <a:stretch>
            <a:fillRect/>
          </a:stretch>
        </p:blipFill>
        <p:spPr>
          <a:xfrm>
            <a:off x="6983730" y="5269865"/>
            <a:ext cx="5217795" cy="1588135"/>
          </a:xfrm>
          <a:prstGeom prst="rect">
            <a:avLst/>
          </a:prstGeom>
        </p:spPr>
      </p:pic>
      <p:sp>
        <p:nvSpPr>
          <p:cNvPr id="9" name="Title 1"/>
          <p:cNvSpPr>
            <a:spLocks noGrp="1"/>
          </p:cNvSpPr>
          <p:nvPr/>
        </p:nvSpPr>
        <p:spPr>
          <a:xfrm>
            <a:off x="7527290" y="2519045"/>
            <a:ext cx="4111625" cy="1819275"/>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solidFill>
                  <a:srgbClr val="FF0000"/>
                </a:solidFill>
              </a:rPr>
              <a:t>PD Fuzzy</a:t>
            </a:r>
            <a:endParaRPr lang="en-US" sz="2400" i="1">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Code thực hiện</a:t>
            </a:r>
            <a:endParaRPr lang="en-US"/>
          </a:p>
        </p:txBody>
      </p:sp>
      <p:sp>
        <p:nvSpPr>
          <p:cNvPr id="9" name="Title 1"/>
          <p:cNvSpPr>
            <a:spLocks noGrp="1"/>
          </p:cNvSpPr>
          <p:nvPr/>
        </p:nvSpPr>
        <p:spPr>
          <a:xfrm>
            <a:off x="609600" y="627507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Chương trình PID</a:t>
            </a:r>
            <a:endParaRPr lang="en-US" sz="2400" i="1"/>
          </a:p>
        </p:txBody>
      </p:sp>
      <p:pic>
        <p:nvPicPr>
          <p:cNvPr id="3" name="Content Placeholder 2"/>
          <p:cNvPicPr>
            <a:picLocks noChangeAspect="1"/>
          </p:cNvPicPr>
          <p:nvPr>
            <p:ph idx="1"/>
          </p:nvPr>
        </p:nvPicPr>
        <p:blipFill>
          <a:blip r:embed="rId1"/>
          <a:stretch>
            <a:fillRect/>
          </a:stretch>
        </p:blipFill>
        <p:spPr>
          <a:xfrm>
            <a:off x="1040765" y="1050925"/>
            <a:ext cx="5969000" cy="53333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Code thực hiện</a:t>
            </a:r>
            <a:endParaRPr lang="en-US"/>
          </a:p>
        </p:txBody>
      </p:sp>
      <p:sp>
        <p:nvSpPr>
          <p:cNvPr id="9" name="Title 1"/>
          <p:cNvSpPr>
            <a:spLocks noGrp="1"/>
          </p:cNvSpPr>
          <p:nvPr/>
        </p:nvSpPr>
        <p:spPr>
          <a:xfrm>
            <a:off x="609600" y="6275070"/>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pPr algn="ctr"/>
            <a:r>
              <a:rPr lang="en-US" sz="2400" i="1"/>
              <a:t>Sử dụng bộ PD mờ điều khiển tín hiệu băm xung</a:t>
            </a:r>
            <a:endParaRPr lang="en-US" sz="2400" i="1"/>
          </a:p>
        </p:txBody>
      </p:sp>
      <p:pic>
        <p:nvPicPr>
          <p:cNvPr id="4" name="Content Placeholder 3"/>
          <p:cNvPicPr>
            <a:picLocks noChangeAspect="1"/>
          </p:cNvPicPr>
          <p:nvPr>
            <p:ph sz="half" idx="1"/>
          </p:nvPr>
        </p:nvPicPr>
        <p:blipFill>
          <a:blip r:embed="rId1"/>
          <a:stretch>
            <a:fillRect/>
          </a:stretch>
        </p:blipFill>
        <p:spPr>
          <a:xfrm>
            <a:off x="67945" y="902335"/>
            <a:ext cx="4561205" cy="5224780"/>
          </a:xfrm>
          <a:prstGeom prst="rect">
            <a:avLst/>
          </a:prstGeom>
        </p:spPr>
      </p:pic>
      <p:pic>
        <p:nvPicPr>
          <p:cNvPr id="5" name="Content Placeholder 4"/>
          <p:cNvPicPr>
            <a:picLocks noChangeAspect="1"/>
          </p:cNvPicPr>
          <p:nvPr>
            <p:ph sz="half" idx="2"/>
          </p:nvPr>
        </p:nvPicPr>
        <p:blipFill>
          <a:blip r:embed="rId2"/>
          <a:stretch>
            <a:fillRect/>
          </a:stretch>
        </p:blipFill>
        <p:spPr>
          <a:xfrm>
            <a:off x="4629150" y="902335"/>
            <a:ext cx="3124200" cy="5224780"/>
          </a:xfrm>
          <a:prstGeom prst="rect">
            <a:avLst/>
          </a:prstGeom>
        </p:spPr>
      </p:pic>
      <p:pic>
        <p:nvPicPr>
          <p:cNvPr id="7" name="Picture 6"/>
          <p:cNvPicPr>
            <a:picLocks noChangeAspect="1"/>
          </p:cNvPicPr>
          <p:nvPr/>
        </p:nvPicPr>
        <p:blipFill>
          <a:blip r:embed="rId3"/>
          <a:stretch>
            <a:fillRect/>
          </a:stretch>
        </p:blipFill>
        <p:spPr>
          <a:xfrm>
            <a:off x="7115175" y="4755515"/>
            <a:ext cx="5076825" cy="1371600"/>
          </a:xfrm>
          <a:prstGeom prst="rect">
            <a:avLst/>
          </a:prstGeom>
        </p:spPr>
      </p:pic>
      <p:pic>
        <p:nvPicPr>
          <p:cNvPr id="102" name="Picture 101"/>
          <p:cNvPicPr/>
          <p:nvPr/>
        </p:nvPicPr>
        <p:blipFill>
          <a:blip r:embed="rId4"/>
          <a:stretch>
            <a:fillRect/>
          </a:stretch>
        </p:blipFill>
        <p:spPr>
          <a:xfrm>
            <a:off x="5099685" y="0"/>
            <a:ext cx="7092315" cy="198056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021455" y="6196965"/>
            <a:ext cx="4149725" cy="811530"/>
          </a:xfrm>
        </p:spPr>
        <p:txBody>
          <a:bodyPr/>
          <a:p>
            <a:pPr marL="0" indent="0">
              <a:buNone/>
            </a:pPr>
            <a:r>
              <a:rPr lang="en-US" sz="2400" i="1"/>
              <a:t>Lập trình GUI</a:t>
            </a:r>
            <a:endParaRPr lang="en-US" sz="2400" i="1"/>
          </a:p>
        </p:txBody>
      </p:sp>
      <p:sp>
        <p:nvSpPr>
          <p:cNvPr id="5" name="Title 1"/>
          <p:cNvSpPr>
            <a:spLocks noGrp="1"/>
          </p:cNvSpPr>
          <p:nvPr/>
        </p:nvSpPr>
        <p:spPr>
          <a:xfrm>
            <a:off x="609600" y="263525"/>
            <a:ext cx="10972800" cy="582613"/>
          </a:xfrm>
          <a:prstGeom prst="rect">
            <a:avLst/>
          </a:prstGeom>
          <a:noFill/>
          <a:ln w="9525">
            <a:noFill/>
          </a:ln>
        </p:spPr>
        <p:txBody>
          <a:bodyPr anchor="ctr" anchorCtr="0"/>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sym typeface="+mn-ea"/>
              </a:rPr>
              <a:t>Code thực hiện</a:t>
            </a:r>
            <a:endParaRPr lang="en-US"/>
          </a:p>
        </p:txBody>
      </p:sp>
      <p:pic>
        <p:nvPicPr>
          <p:cNvPr id="8" name="Picture 7"/>
          <p:cNvPicPr>
            <a:picLocks noChangeAspect="1"/>
          </p:cNvPicPr>
          <p:nvPr/>
        </p:nvPicPr>
        <p:blipFill>
          <a:blip r:embed="rId1"/>
          <a:stretch>
            <a:fillRect/>
          </a:stretch>
        </p:blipFill>
        <p:spPr>
          <a:xfrm>
            <a:off x="609600" y="846455"/>
            <a:ext cx="10366375" cy="5430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Giới thiệu các thiết bị sử dụng</a:t>
            </a:r>
            <a:endParaRPr lang="en-US"/>
          </a:p>
        </p:txBody>
      </p:sp>
      <p:pic>
        <p:nvPicPr>
          <p:cNvPr id="4" name="Picture 2"/>
          <p:cNvPicPr>
            <a:picLocks noChangeAspect="1"/>
          </p:cNvPicPr>
          <p:nvPr>
            <p:ph idx="1"/>
          </p:nvPr>
        </p:nvPicPr>
        <p:blipFill>
          <a:blip r:embed="rId1"/>
          <a:stretch>
            <a:fillRect/>
          </a:stretch>
        </p:blipFill>
        <p:spPr>
          <a:xfrm>
            <a:off x="6395085" y="1991995"/>
            <a:ext cx="6029325" cy="4019550"/>
          </a:xfrm>
          <a:prstGeom prst="rect">
            <a:avLst/>
          </a:prstGeom>
        </p:spPr>
      </p:pic>
      <p:sp>
        <p:nvSpPr>
          <p:cNvPr id="5" name="Text Box 4"/>
          <p:cNvSpPr txBox="1"/>
          <p:nvPr/>
        </p:nvSpPr>
        <p:spPr>
          <a:xfrm>
            <a:off x="371475" y="1631950"/>
            <a:ext cx="6095365" cy="2861310"/>
          </a:xfrm>
          <a:prstGeom prst="rect">
            <a:avLst/>
          </a:prstGeom>
          <a:noFill/>
        </p:spPr>
        <p:txBody>
          <a:bodyPr wrap="square" rtlCol="0">
            <a:spAutoFit/>
          </a:bodyPr>
          <a:p>
            <a:r>
              <a:rPr lang="en-US" b="1" u="sng"/>
              <a:t>Arduino UNO R3: </a:t>
            </a:r>
            <a:endParaRPr lang="en-US" b="1" u="sng"/>
          </a:p>
          <a:p>
            <a:endParaRPr lang="en-US" b="1" u="sng"/>
          </a:p>
          <a:p>
            <a:r>
              <a:rPr lang="en-US" spc="100">
                <a:solidFill>
                  <a:schemeClr val="tx1"/>
                </a:solidFill>
                <a:uFillTx/>
              </a:rPr>
              <a:t>- Thiết kế tiêu chuẩn của Arduino UNO sử dụng vi điều khiển ATmega328.</a:t>
            </a:r>
            <a:endParaRPr lang="en-US" spc="100">
              <a:solidFill>
                <a:schemeClr val="tx1"/>
              </a:solidFill>
              <a:uFillTx/>
            </a:endParaRPr>
          </a:p>
          <a:p>
            <a:endParaRPr lang="en-US" spc="100">
              <a:solidFill>
                <a:schemeClr val="tx1"/>
              </a:solidFill>
              <a:uFillTx/>
            </a:endParaRPr>
          </a:p>
          <a:p>
            <a:r>
              <a:rPr lang="en-US" spc="100">
                <a:solidFill>
                  <a:schemeClr val="tx1"/>
                </a:solidFill>
                <a:uFillTx/>
              </a:rPr>
              <a:t>- Arduino UNO có thể được cấp nguồn 5V thông qua cổng USB hoặc cấp nguồn ngoài với điện áp khuyên dùng là 7-12V DC và giới hạn là 6-20V. Thường thì cấp nguồn bằng pin vuông 9V là hợp lí nhất.</a:t>
            </a:r>
            <a:endParaRPr lang="en-US" spc="100">
              <a:solidFill>
                <a:schemeClr val="tx1"/>
              </a:solidFill>
              <a:uFillTx/>
            </a:endParaRPr>
          </a:p>
        </p:txBody>
      </p:sp>
      <p:sp>
        <p:nvSpPr>
          <p:cNvPr id="6" name="Text Box 5"/>
          <p:cNvSpPr txBox="1"/>
          <p:nvPr/>
        </p:nvSpPr>
        <p:spPr>
          <a:xfrm>
            <a:off x="1877695" y="1622425"/>
            <a:ext cx="309880" cy="368300"/>
          </a:xfrm>
          <a:prstGeom prst="rect">
            <a:avLst/>
          </a:prstGeom>
          <a:noFill/>
        </p:spPr>
        <p:txBody>
          <a:bodyPr wrap="none" rtlCol="0">
            <a:spAutoFit/>
          </a:bodyPr>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1128395" y="2736850"/>
            <a:ext cx="9935210" cy="2122805"/>
          </a:xfrm>
          <a:prstGeom prst="rect">
            <a:avLst/>
          </a:prstGeom>
          <a:noFill/>
        </p:spPr>
        <p:txBody>
          <a:bodyPr wrap="square" rtlCol="0" anchor="t">
            <a:spAutoFit/>
          </a:bodyPr>
          <a:p>
            <a:pPr marL="0" indent="0" algn="ctr">
              <a:buNone/>
            </a:pPr>
            <a:r>
              <a:rPr lang="en-US" sz="6600">
                <a:sym typeface="+mn-ea"/>
              </a:rPr>
              <a:t>4.</a:t>
            </a:r>
            <a:r>
              <a:rPr lang="en-US" sz="6600">
                <a:sym typeface="+mn-ea"/>
              </a:rPr>
              <a:t>Video kết quả thực hiện</a:t>
            </a:r>
            <a:endParaRPr lang="en-US" sz="6600"/>
          </a:p>
          <a:p>
            <a:pPr marL="0" indent="0" algn="ctr">
              <a:buNone/>
            </a:pPr>
            <a:endParaRPr lang="en-US" sz="66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5613531881599254031">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35" y="-30480"/>
            <a:ext cx="12191365" cy="6858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5. Đánh giá và nhận xét.</a:t>
            </a:r>
            <a:endParaRPr lang="en-US"/>
          </a:p>
        </p:txBody>
      </p:sp>
      <p:sp>
        <p:nvSpPr>
          <p:cNvPr id="3" name="Content Placeholder 2"/>
          <p:cNvSpPr>
            <a:spLocks noGrp="1"/>
          </p:cNvSpPr>
          <p:nvPr>
            <p:ph sz="half" idx="1"/>
          </p:nvPr>
        </p:nvSpPr>
        <p:spPr>
          <a:xfrm>
            <a:off x="609600" y="1174750"/>
            <a:ext cx="10252075" cy="4953000"/>
          </a:xfrm>
        </p:spPr>
        <p:txBody>
          <a:bodyPr/>
          <a:p>
            <a:pPr marL="0" indent="0">
              <a:buNone/>
            </a:pPr>
            <a:r>
              <a:rPr lang="en-US"/>
              <a:t>- Mô hình điều khiển tương đối tốt.</a:t>
            </a:r>
            <a:endParaRPr lang="en-US"/>
          </a:p>
          <a:p>
            <a:pPr marL="0" indent="0">
              <a:buNone/>
            </a:pPr>
            <a:r>
              <a:rPr lang="en-US"/>
              <a:t>- Nhiễu lớn khi đưa ra kết quả góc theta phù hợp cho từng vị trí của bóng.</a:t>
            </a:r>
            <a:endParaRPr lang="en-US"/>
          </a:p>
          <a:p>
            <a:pPr marL="0" indent="0">
              <a:buNone/>
            </a:pPr>
            <a:r>
              <a:rPr lang="en-US"/>
              <a:t>- Chưa đánh giá được mô hình khi đặt ở những điểm cân bằng khác nhau</a:t>
            </a:r>
            <a:endParaRPr lang="en-US"/>
          </a:p>
          <a:p>
            <a:pPr marL="0" indent="0">
              <a:buNone/>
            </a:pPr>
            <a:endParaRPr lang="en-US"/>
          </a:p>
          <a:p>
            <a:pPr marL="0" indent="0">
              <a:buNone/>
            </a:pPr>
            <a:r>
              <a:rPr lang="en-US"/>
              <a:t> </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Giới thiệu các thiết bị sử dụng</a:t>
            </a:r>
            <a:endParaRPr lang="en-US"/>
          </a:p>
        </p:txBody>
      </p:sp>
      <p:pic>
        <p:nvPicPr>
          <p:cNvPr id="10" name="Picture 10"/>
          <p:cNvPicPr>
            <a:picLocks noChangeAspect="1"/>
          </p:cNvPicPr>
          <p:nvPr>
            <p:ph idx="1"/>
          </p:nvPr>
        </p:nvPicPr>
        <p:blipFill>
          <a:blip r:embed="rId1"/>
          <a:stretch>
            <a:fillRect/>
          </a:stretch>
        </p:blipFill>
        <p:spPr>
          <a:xfrm>
            <a:off x="6421755" y="1496060"/>
            <a:ext cx="5634990" cy="4953000"/>
          </a:xfrm>
          <a:prstGeom prst="rect">
            <a:avLst/>
          </a:prstGeom>
        </p:spPr>
      </p:pic>
      <p:sp>
        <p:nvSpPr>
          <p:cNvPr id="4" name="Text Box 3"/>
          <p:cNvSpPr txBox="1"/>
          <p:nvPr/>
        </p:nvSpPr>
        <p:spPr>
          <a:xfrm>
            <a:off x="1013460" y="1591310"/>
            <a:ext cx="4810760" cy="368300"/>
          </a:xfrm>
          <a:prstGeom prst="rect">
            <a:avLst/>
          </a:prstGeom>
          <a:noFill/>
        </p:spPr>
        <p:txBody>
          <a:bodyPr wrap="square" rtlCol="0">
            <a:spAutoFit/>
          </a:bodyPr>
          <a:p>
            <a:r>
              <a:rPr lang="en-US"/>
              <a:t>Thông số kỹ thuật của arduino UNO R3:</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Giới thiệu các thiết bị sử dụng</a:t>
            </a:r>
            <a:endParaRPr lang="en-US"/>
          </a:p>
        </p:txBody>
      </p:sp>
      <p:pic>
        <p:nvPicPr>
          <p:cNvPr id="4" name="Picture 3"/>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768465" y="1361440"/>
            <a:ext cx="4813935" cy="4813935"/>
          </a:xfrm>
          <a:prstGeom prst="rect">
            <a:avLst/>
          </a:prstGeom>
        </p:spPr>
      </p:pic>
      <p:sp>
        <p:nvSpPr>
          <p:cNvPr id="5" name="Text Box 4"/>
          <p:cNvSpPr txBox="1"/>
          <p:nvPr/>
        </p:nvSpPr>
        <p:spPr>
          <a:xfrm>
            <a:off x="673100" y="1361440"/>
            <a:ext cx="6095365" cy="4799965"/>
          </a:xfrm>
          <a:prstGeom prst="rect">
            <a:avLst/>
          </a:prstGeom>
          <a:noFill/>
        </p:spPr>
        <p:txBody>
          <a:bodyPr wrap="square" rtlCol="0">
            <a:spAutoFit/>
          </a:bodyPr>
          <a:p>
            <a:r>
              <a:rPr lang="en-US" b="1" u="sng" spc="100">
                <a:solidFill>
                  <a:schemeClr val="tx1"/>
                </a:solidFill>
                <a:uFillTx/>
              </a:rPr>
              <a:t>Cảm biến siêu âm HS- CR04:</a:t>
            </a:r>
            <a:endParaRPr lang="en-US" b="1" u="sng" spc="100">
              <a:solidFill>
                <a:schemeClr val="tx1"/>
              </a:solidFill>
              <a:uFillTx/>
            </a:endParaRPr>
          </a:p>
          <a:p>
            <a:endParaRPr lang="en-US" b="1" u="sng" spc="100">
              <a:solidFill>
                <a:schemeClr val="tx1"/>
              </a:solidFill>
              <a:uFillTx/>
            </a:endParaRPr>
          </a:p>
          <a:p>
            <a:r>
              <a:rPr lang="en-US" spc="100">
                <a:solidFill>
                  <a:schemeClr val="tx1"/>
                </a:solidFill>
                <a:uFillTx/>
              </a:rPr>
              <a:t>- Cảm biến siêu âm HC-SR04 hay module cảm biến </a:t>
            </a:r>
            <a:r>
              <a:rPr lang="en-US" spc="100">
                <a:solidFill>
                  <a:srgbClr val="FF0000"/>
                </a:solidFill>
                <a:uFillTx/>
              </a:rPr>
              <a:t>đo khoảng cách HC-SR04 bằng sóng siêu âm</a:t>
            </a:r>
            <a:r>
              <a:rPr lang="en-US" spc="100">
                <a:solidFill>
                  <a:schemeClr val="tx1"/>
                </a:solidFill>
                <a:uFillTx/>
              </a:rPr>
              <a:t> là một module arduino nhỏ gọn, rất thích hợp cho chúng ta tìm hiểu nghiên cứu về hoạt động và nguyên lý của dòng cảm biến siêu âm.</a:t>
            </a:r>
            <a:endParaRPr lang="en-US" spc="100">
              <a:solidFill>
                <a:schemeClr val="tx1"/>
              </a:solidFill>
              <a:uFillTx/>
            </a:endParaRPr>
          </a:p>
          <a:p>
            <a:endParaRPr lang="en-US" spc="100">
              <a:solidFill>
                <a:schemeClr val="tx1"/>
              </a:solidFill>
              <a:uFillTx/>
            </a:endParaRPr>
          </a:p>
          <a:p>
            <a:r>
              <a:rPr lang="en-US" spc="100">
                <a:solidFill>
                  <a:schemeClr val="tx1"/>
                </a:solidFill>
                <a:uFillTx/>
              </a:rPr>
              <a:t>- Cảm biến siêu âm HC-SR04 thường được kết hợp với các bộ arduino, PIC, AVR,… để chạy một số </a:t>
            </a:r>
            <a:r>
              <a:rPr lang="en-US" spc="100">
                <a:solidFill>
                  <a:srgbClr val="FF0000"/>
                </a:solidFill>
                <a:uFillTx/>
              </a:rPr>
              <a:t>ứng dụng như : phát hiện vật cản trên xe robot, đo khoảng cách vật,</a:t>
            </a:r>
            <a:r>
              <a:rPr lang="en-US" spc="100">
                <a:solidFill>
                  <a:schemeClr val="tx1"/>
                </a:solidFill>
                <a:uFillTx/>
              </a:rPr>
              <a:t>…</a:t>
            </a:r>
            <a:endParaRPr lang="en-US" spc="100">
              <a:solidFill>
                <a:schemeClr val="tx1"/>
              </a:solidFill>
              <a:uFillTx/>
            </a:endParaRPr>
          </a:p>
          <a:p>
            <a:endParaRPr lang="en-US" spc="100">
              <a:solidFill>
                <a:schemeClr val="tx1"/>
              </a:solidFill>
              <a:uFillTx/>
            </a:endParaRPr>
          </a:p>
          <a:p>
            <a:r>
              <a:rPr lang="en-US" spc="100">
                <a:solidFill>
                  <a:schemeClr val="tx1"/>
                </a:solidFill>
                <a:uFillTx/>
              </a:rPr>
              <a:t>- Chính vì là một cảm biến siêu âm dạng module, cho nên hầu như ứng dụng hay độ chính xác của cảm biến đều phụ thuộc vào phần code mà người sử dụng lập trình và nạp vào bản mạch điều khiển.</a:t>
            </a:r>
            <a:endParaRPr lang="en-US" spc="100">
              <a:solidFill>
                <a:schemeClr val="tx1"/>
              </a:solidFill>
              <a:uFillTx/>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Giới thiệu các thiết bị sử dụng</a:t>
            </a:r>
            <a:endParaRPr lang="en-US"/>
          </a:p>
        </p:txBody>
      </p:sp>
      <p:pic>
        <p:nvPicPr>
          <p:cNvPr id="4" name="Picture 4"/>
          <p:cNvPicPr>
            <a:picLocks noChangeAspect="1"/>
          </p:cNvPicPr>
          <p:nvPr>
            <p:ph idx="1"/>
          </p:nvPr>
        </p:nvPicPr>
        <p:blipFill>
          <a:blip r:embed="rId1"/>
          <a:stretch>
            <a:fillRect/>
          </a:stretch>
        </p:blipFill>
        <p:spPr>
          <a:xfrm>
            <a:off x="7134225" y="1654810"/>
            <a:ext cx="4591050" cy="4533900"/>
          </a:xfrm>
          <a:prstGeom prst="rect">
            <a:avLst/>
          </a:prstGeom>
        </p:spPr>
      </p:pic>
      <p:sp>
        <p:nvSpPr>
          <p:cNvPr id="5" name="Text Box 4"/>
          <p:cNvSpPr txBox="1"/>
          <p:nvPr/>
        </p:nvSpPr>
        <p:spPr>
          <a:xfrm>
            <a:off x="744220" y="1381760"/>
            <a:ext cx="6095365" cy="4246245"/>
          </a:xfrm>
          <a:prstGeom prst="rect">
            <a:avLst/>
          </a:prstGeom>
          <a:noFill/>
        </p:spPr>
        <p:txBody>
          <a:bodyPr wrap="square" rtlCol="0">
            <a:spAutoFit/>
          </a:bodyPr>
          <a:p>
            <a:r>
              <a:rPr lang="en-US" b="1" u="sng" spc="100">
                <a:solidFill>
                  <a:schemeClr val="tx1"/>
                </a:solidFill>
                <a:uFillTx/>
              </a:rPr>
              <a:t>Động cơ JGA25- 370 130RPM :</a:t>
            </a:r>
            <a:endParaRPr lang="en-US" b="1" u="sng" spc="100">
              <a:solidFill>
                <a:schemeClr val="tx1"/>
              </a:solidFill>
              <a:uFillTx/>
            </a:endParaRPr>
          </a:p>
          <a:p>
            <a:endParaRPr lang="en-US" b="1" u="sng" spc="100">
              <a:solidFill>
                <a:schemeClr val="tx1"/>
              </a:solidFill>
              <a:uFillTx/>
            </a:endParaRPr>
          </a:p>
          <a:p>
            <a:r>
              <a:rPr lang="en-US" spc="100">
                <a:solidFill>
                  <a:schemeClr val="tx1"/>
                </a:solidFill>
                <a:uFillTx/>
              </a:rPr>
              <a:t>Động cơ DC giảm tốc GA25 Encoder thường được sử dụng trong các ứng dụng cần xác định tốc độ, vị trí, chiều quay của động cơ DC: Robot mê cung, robot xe hai bánh tự cân bằng…</a:t>
            </a:r>
            <a:endParaRPr lang="en-US" spc="100">
              <a:solidFill>
                <a:schemeClr val="tx1"/>
              </a:solidFill>
              <a:uFillTx/>
            </a:endParaRPr>
          </a:p>
          <a:p>
            <a:endParaRPr lang="en-US" spc="100">
              <a:solidFill>
                <a:schemeClr val="tx1"/>
              </a:solidFill>
              <a:uFillTx/>
            </a:endParaRPr>
          </a:p>
          <a:p>
            <a:r>
              <a:rPr lang="en-US" spc="100">
                <a:solidFill>
                  <a:schemeClr val="tx1"/>
                </a:solidFill>
                <a:uFillTx/>
              </a:rPr>
              <a:t>Động cơ giảm tốc GA25-370 có encoder cấu tạo thực tế là động cơ giảm tốc DC bình thường có gắn thêm phần Encoder để có thể trả xung về vi điều khiển giúp xác định vị trí, vận tốc,... từ đó vi điều khiển tác động lại động cơ qua mạch công suất, sử dụng các thuật toán để điều khiển ngược lại động cơ.</a:t>
            </a:r>
            <a:endParaRPr lang="en-US" spc="100">
              <a:solidFill>
                <a:schemeClr val="tx1"/>
              </a:solidFill>
              <a:uFillTx/>
            </a:endParaRPr>
          </a:p>
          <a:p>
            <a:endParaRPr lang="en-US" spc="100">
              <a:solidFill>
                <a:schemeClr val="tx1"/>
              </a:solidFill>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Giới thiệu các thiết bị sử dụng</a:t>
            </a:r>
            <a:endParaRPr lang="en-US"/>
          </a:p>
        </p:txBody>
      </p:sp>
      <p:sp>
        <p:nvSpPr>
          <p:cNvPr id="4" name="Text Box 3"/>
          <p:cNvSpPr txBox="1"/>
          <p:nvPr/>
        </p:nvSpPr>
        <p:spPr>
          <a:xfrm>
            <a:off x="355600" y="2283460"/>
            <a:ext cx="6854825" cy="2030095"/>
          </a:xfrm>
          <a:prstGeom prst="rect">
            <a:avLst/>
          </a:prstGeom>
          <a:noFill/>
        </p:spPr>
        <p:txBody>
          <a:bodyPr wrap="square" rtlCol="0">
            <a:spAutoFit/>
          </a:bodyPr>
          <a:p>
            <a:r>
              <a:rPr lang="en-US" b="1" spc="100">
                <a:uFillTx/>
                <a:sym typeface="+mn-ea"/>
              </a:rPr>
              <a:t>Thông số kĩ thuật của Động cơ giảm tốc GA25-370:</a:t>
            </a:r>
            <a:endParaRPr lang="en-US" b="1" spc="100">
              <a:solidFill>
                <a:schemeClr val="tx1"/>
              </a:solidFill>
              <a:uFillTx/>
            </a:endParaRPr>
          </a:p>
          <a:p>
            <a:r>
              <a:rPr lang="en-US" spc="100">
                <a:uFillTx/>
                <a:sym typeface="+mn-ea"/>
              </a:rPr>
              <a:t>	- Điện áp cấp cho động cơ hoạt động: 3 – 12VDC</a:t>
            </a:r>
            <a:endParaRPr lang="en-US" spc="100">
              <a:solidFill>
                <a:schemeClr val="tx1"/>
              </a:solidFill>
              <a:uFillTx/>
            </a:endParaRPr>
          </a:p>
          <a:p>
            <a:r>
              <a:rPr lang="en-US" spc="100">
                <a:uFillTx/>
                <a:sym typeface="+mn-ea"/>
              </a:rPr>
              <a:t>	- Điện áp cấp cho Encoder hoạt động: 3.3VDC</a:t>
            </a:r>
            <a:endParaRPr lang="en-US" spc="100">
              <a:solidFill>
                <a:schemeClr val="tx1"/>
              </a:solidFill>
              <a:uFillTx/>
            </a:endParaRPr>
          </a:p>
          <a:p>
            <a:r>
              <a:rPr lang="en-US" spc="100">
                <a:uFillTx/>
                <a:sym typeface="+mn-ea"/>
              </a:rPr>
              <a:t>	- Đĩa Encoder 11 xung, hai kênh A-B</a:t>
            </a:r>
            <a:endParaRPr lang="en-US" spc="100">
              <a:solidFill>
                <a:schemeClr val="tx1"/>
              </a:solidFill>
              <a:uFillTx/>
            </a:endParaRPr>
          </a:p>
          <a:p>
            <a:r>
              <a:rPr lang="en-US" spc="100">
                <a:uFillTx/>
                <a:sym typeface="+mn-ea"/>
              </a:rPr>
              <a:t>	- Đường kính động cơ: 25mm</a:t>
            </a:r>
            <a:endParaRPr lang="en-US" spc="100">
              <a:solidFill>
                <a:schemeClr val="tx1"/>
              </a:solidFill>
              <a:uFillTx/>
            </a:endParaRPr>
          </a:p>
          <a:p>
            <a:r>
              <a:rPr lang="en-US" spc="100">
                <a:uFillTx/>
                <a:sym typeface="+mn-ea"/>
              </a:rPr>
              <a:t>	- Đường kính trục: 4mm</a:t>
            </a:r>
            <a:endParaRPr lang="en-US" spc="100">
              <a:solidFill>
                <a:schemeClr val="tx1"/>
              </a:solidFill>
              <a:uFillTx/>
            </a:endParaRPr>
          </a:p>
          <a:p>
            <a:endParaRPr lang="en-US"/>
          </a:p>
        </p:txBody>
      </p:sp>
      <p:pic>
        <p:nvPicPr>
          <p:cNvPr id="5" name="Picture 4"/>
          <p:cNvPicPr>
            <a:picLocks noChangeAspect="1"/>
          </p:cNvPicPr>
          <p:nvPr>
            <p:ph idx="1"/>
          </p:nvPr>
        </p:nvPicPr>
        <p:blipFill>
          <a:blip r:embed="rId1"/>
          <a:stretch>
            <a:fillRect/>
          </a:stretch>
        </p:blipFill>
        <p:spPr>
          <a:xfrm>
            <a:off x="7294880" y="1799590"/>
            <a:ext cx="4591050" cy="45339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Giới thiệu các thiết bị sử dụng</a:t>
            </a:r>
            <a:endParaRPr lang="en-US"/>
          </a:p>
        </p:txBody>
      </p:sp>
      <p:pic>
        <p:nvPicPr>
          <p:cNvPr id="14" name="Picture 14"/>
          <p:cNvPicPr>
            <a:picLocks noChangeAspect="1"/>
          </p:cNvPicPr>
          <p:nvPr>
            <p:ph idx="1"/>
          </p:nvPr>
        </p:nvPicPr>
        <p:blipFill>
          <a:blip r:embed="rId1"/>
          <a:stretch>
            <a:fillRect/>
          </a:stretch>
        </p:blipFill>
        <p:spPr>
          <a:xfrm>
            <a:off x="8040370" y="2296795"/>
            <a:ext cx="3981450" cy="3600450"/>
          </a:xfrm>
          <a:prstGeom prst="rect">
            <a:avLst/>
          </a:prstGeom>
        </p:spPr>
      </p:pic>
      <p:sp>
        <p:nvSpPr>
          <p:cNvPr id="4" name="Text Box 3"/>
          <p:cNvSpPr txBox="1"/>
          <p:nvPr/>
        </p:nvSpPr>
        <p:spPr>
          <a:xfrm>
            <a:off x="394970" y="1776730"/>
            <a:ext cx="7495540" cy="2306955"/>
          </a:xfrm>
          <a:prstGeom prst="rect">
            <a:avLst/>
          </a:prstGeom>
          <a:noFill/>
        </p:spPr>
        <p:txBody>
          <a:bodyPr wrap="square" rtlCol="0">
            <a:spAutoFit/>
          </a:bodyPr>
          <a:p>
            <a:r>
              <a:rPr lang="en-US" b="1" u="sng"/>
              <a:t>Mạch cầu H L298 :</a:t>
            </a:r>
            <a:endParaRPr lang="en-US" b="1" u="sng"/>
          </a:p>
          <a:p>
            <a:endParaRPr lang="en-US" b="1" u="sng"/>
          </a:p>
          <a:p>
            <a:r>
              <a:rPr lang="en-US"/>
              <a:t>Mạch điều khiển động cơ DC L298 có khả năng điều khiển 2 động cơ DC, dòng tối đa 2A mỗi động cơ, mạch tích hợp diod bảo vệ và IC nguồn 7805 giúp cấp nguồn 5VDC cho các module khác (chỉ sử dụng 5V này nếu nguồn cấp &lt;12VDC). Mạch L298 có khả năng điều khiển 2 động cơ quay hai chiều với mực điện áp 12V, đồng bộ với động cơ DC được sử dụng. </a:t>
            </a:r>
            <a:endParaRPr lang="en-US"/>
          </a:p>
        </p:txBody>
      </p:sp>
      <p:sp>
        <p:nvSpPr>
          <p:cNvPr id="5" name="Text Box 4"/>
          <p:cNvSpPr txBox="1"/>
          <p:nvPr/>
        </p:nvSpPr>
        <p:spPr>
          <a:xfrm>
            <a:off x="485775" y="4273550"/>
            <a:ext cx="7139940" cy="2584450"/>
          </a:xfrm>
          <a:prstGeom prst="rect">
            <a:avLst/>
          </a:prstGeom>
          <a:noFill/>
        </p:spPr>
        <p:txBody>
          <a:bodyPr wrap="square" rtlCol="0">
            <a:spAutoFit/>
          </a:bodyPr>
          <a:p>
            <a:r>
              <a:rPr lang="en-US" u="sng"/>
              <a:t>Thông số kỹ thuật:</a:t>
            </a:r>
            <a:endParaRPr lang="en-US" u="sng"/>
          </a:p>
          <a:p>
            <a:r>
              <a:rPr lang="en-US"/>
              <a:t>	-IC chính: L298 - Dual Full Bridge Driver</a:t>
            </a:r>
            <a:endParaRPr lang="en-US"/>
          </a:p>
          <a:p>
            <a:r>
              <a:rPr lang="en-US"/>
              <a:t>	-Điện áp đầu vào: 5~30VDC</a:t>
            </a:r>
            <a:endParaRPr lang="en-US"/>
          </a:p>
          <a:p>
            <a:r>
              <a:rPr lang="en-US"/>
              <a:t>	-Công suất tối đa: 25W 1 cầu (lưu ý công suất = dòng điện x điện áp nên áp cấp vào càng cao, dòng càng nhỏ, công suất có định 25W).</a:t>
            </a:r>
            <a:endParaRPr lang="en-US"/>
          </a:p>
          <a:p>
            <a:r>
              <a:rPr lang="en-US"/>
              <a:t>	-Dòng tối đa cho mỗi cầu H là: 2A</a:t>
            </a:r>
            <a:endParaRPr lang="en-US"/>
          </a:p>
          <a:p>
            <a:r>
              <a:rPr lang="en-US"/>
              <a:t>	-Mức điện áp logic: Low -0.3V~1.5V, High: 2.3V~Vss</a:t>
            </a:r>
            <a:endParaRPr lang="en-US"/>
          </a:p>
          <a:p>
            <a:r>
              <a:rPr lang="en-US"/>
              <a:t>	-Kích thước: 43x43x27mm</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6527</Words>
  <Application>WPS Presentation</Application>
  <PresentationFormat>Widescreen</PresentationFormat>
  <Paragraphs>500</Paragraphs>
  <Slides>42</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42</vt:i4>
      </vt:variant>
    </vt:vector>
  </HeadingPairs>
  <TitlesOfParts>
    <vt:vector size="52" baseType="lpstr">
      <vt:lpstr>Arial</vt:lpstr>
      <vt:lpstr>SimSun</vt:lpstr>
      <vt:lpstr>Wingdings</vt:lpstr>
      <vt:lpstr>Microsoft YaHei</vt:lpstr>
      <vt:lpstr>Arial Unicode MS</vt:lpstr>
      <vt:lpstr>Calibri</vt:lpstr>
      <vt:lpstr>Cambria Math</vt:lpstr>
      <vt:lpstr>Times New Roman</vt:lpstr>
      <vt:lpstr>Gear Drives</vt:lpstr>
      <vt:lpstr>Visio.Drawing.15</vt:lpstr>
      <vt:lpstr>BÁO CÁO BÀI TẬP LỚN NHẬP MÔN ĐIỀU KHIỂN THÔNG MINH</vt:lpstr>
      <vt:lpstr>NỘI DUNG THUYẾT TRÌNH </vt:lpstr>
      <vt:lpstr>PowerPoint 演示文稿</vt:lpstr>
      <vt:lpstr>Giới thiệu các thiết bị sử dụng</vt:lpstr>
      <vt:lpstr>Giới thiệu các thiết bị sử dụng</vt:lpstr>
      <vt:lpstr>Giới thiệu các thiết bị sử dụng</vt:lpstr>
      <vt:lpstr>Giới thiệu các thiết bị sử dụng</vt:lpstr>
      <vt:lpstr>Giới thiệu các thiết bị sử dụng</vt:lpstr>
      <vt:lpstr>Giới thiệu các thiết bị sử dụng</vt:lpstr>
      <vt:lpstr>PowerPoint 演示文稿</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PowerPoint 演示文稿</vt:lpstr>
      <vt:lpstr>Sơ đồ hệ thống:</vt:lpstr>
      <vt:lpstr>3. Quy trình thực hiện</vt:lpstr>
      <vt:lpstr>3. Quy trình thực hiện</vt:lpstr>
      <vt:lpstr>Sơ đồ khối</vt:lpstr>
      <vt:lpstr>Sơ đồ giải thuật</vt:lpstr>
      <vt:lpstr>Code thực hiện</vt:lpstr>
      <vt:lpstr>Code thực hiện</vt:lpstr>
      <vt:lpstr>Code thực hiện</vt:lpstr>
      <vt:lpstr>Code thực hiện</vt:lpstr>
      <vt:lpstr>Code thực hiện</vt:lpstr>
      <vt:lpstr>PowerPoint 演示文稿</vt:lpstr>
      <vt:lpstr>PowerPoint 演示文稿</vt:lpstr>
      <vt:lpstr>PowerPoint 演示文稿</vt:lpstr>
      <vt:lpstr>5. Đánh giá và nhận xét.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BÀI TẬP LỚN NHẬP MÔN ĐIỀU KHIỂN THÔNG MINH</dc:title>
  <dc:creator/>
  <cp:lastModifiedBy>ADMIN</cp:lastModifiedBy>
  <cp:revision>9</cp:revision>
  <dcterms:created xsi:type="dcterms:W3CDTF">2022-05-29T11:30:00Z</dcterms:created>
  <dcterms:modified xsi:type="dcterms:W3CDTF">2022-05-31T06:44:53Z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CA9B9F5DE28F422B93C16865DBA78176</vt:lpwstr>
  </property>
  <property fmtid="{D5CDD505-2E9C-101B-9397-08002B2CF9AE}" pid="3" name="KSOProductBuildVer">
    <vt:lpwstr>1033-11.2.0.11130</vt:lpwstr>
  </property>
</Properties>
</file>